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20" r:id="rId4"/>
    <p:sldMasterId id="2147483732" r:id="rId5"/>
  </p:sldMasterIdLst>
  <p:notesMasterIdLst>
    <p:notesMasterId r:id="rId18"/>
  </p:notesMasterIdLst>
  <p:sldIdLst>
    <p:sldId id="548" r:id="rId6"/>
    <p:sldId id="551" r:id="rId7"/>
    <p:sldId id="583" r:id="rId8"/>
    <p:sldId id="518" r:id="rId9"/>
    <p:sldId id="578" r:id="rId10"/>
    <p:sldId id="552" r:id="rId11"/>
    <p:sldId id="581" r:id="rId12"/>
    <p:sldId id="580" r:id="rId13"/>
    <p:sldId id="582" r:id="rId14"/>
    <p:sldId id="585" r:id="rId15"/>
    <p:sldId id="586" r:id="rId16"/>
    <p:sldId id="507"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7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C00000"/>
    <a:srgbClr val="CC00FF"/>
    <a:srgbClr val="9966FF"/>
    <a:srgbClr val="9900FF"/>
    <a:srgbClr val="0033CC"/>
    <a:srgbClr val="0000FF"/>
    <a:srgbClr val="99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9" autoAdjust="0"/>
    <p:restoredTop sz="59449" autoAdjust="0"/>
  </p:normalViewPr>
  <p:slideViewPr>
    <p:cSldViewPr>
      <p:cViewPr varScale="1">
        <p:scale>
          <a:sx n="60" d="100"/>
          <a:sy n="60" d="100"/>
        </p:scale>
        <p:origin x="1374" y="60"/>
      </p:cViewPr>
      <p:guideLst>
        <p:guide orient="horz" pos="1776"/>
        <p:guide pos="2880"/>
      </p:guideLst>
    </p:cSldViewPr>
  </p:slideViewPr>
  <p:notesTextViewPr>
    <p:cViewPr>
      <p:scale>
        <a:sx n="1" d="1"/>
        <a:sy n="1" d="1"/>
      </p:scale>
      <p:origin x="0" y="0"/>
    </p:cViewPr>
  </p:notesTextViewPr>
  <p:sorterViewPr>
    <p:cViewPr>
      <p:scale>
        <a:sx n="100" d="100"/>
        <a:sy n="100" d="100"/>
      </p:scale>
      <p:origin x="0" y="-9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FB1CE-7434-4008-AE62-8EF57441441F}" type="datetimeFigureOut">
              <a:rPr lang="en-US" smtClean="0"/>
              <a:t>3/22/2017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F33538-0A61-48ED-82D6-5B34B8CB2855}" type="slidenum">
              <a:rPr lang="en-US" smtClean="0"/>
              <a:t>‹#›</a:t>
            </a:fld>
            <a:endParaRPr lang="en-US"/>
          </a:p>
        </p:txBody>
      </p:sp>
    </p:spTree>
    <p:extLst>
      <p:ext uri="{BB962C8B-B14F-4D97-AF65-F5344CB8AC3E}">
        <p14:creationId xmlns:p14="http://schemas.microsoft.com/office/powerpoint/2010/main" val="4214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6F33538-0A61-48ED-82D6-5B34B8CB2855}" type="slidenum">
              <a:rPr lang="en-US" smtClean="0"/>
              <a:t>1</a:t>
            </a:fld>
            <a:endParaRPr lang="en-US" dirty="0"/>
          </a:p>
        </p:txBody>
      </p:sp>
    </p:spTree>
    <p:extLst>
      <p:ext uri="{BB962C8B-B14F-4D97-AF65-F5344CB8AC3E}">
        <p14:creationId xmlns:p14="http://schemas.microsoft.com/office/powerpoint/2010/main" val="3680384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Use Hands-off facilitation:  </a:t>
            </a:r>
            <a:r>
              <a:rPr lang="en-US" sz="1200" kern="1200" dirty="0" smtClean="0">
                <a:solidFill>
                  <a:schemeClr val="tx1"/>
                </a:solidFill>
                <a:effectLst/>
                <a:latin typeface="+mn-lt"/>
                <a:ea typeface="+mn-ea"/>
                <a:cs typeface="+mn-cs"/>
              </a:rPr>
              <a:t>Facilitator steps back and allows dialogue to continue (while staying responsible for keeping safety)</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See Handouts: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Arc of Dialogue and Facilitated</a:t>
            </a:r>
            <a:r>
              <a:rPr lang="en-US" sz="1200" kern="1200" baseline="0" dirty="0" smtClean="0">
                <a:solidFill>
                  <a:schemeClr val="tx1"/>
                </a:solidFill>
                <a:effectLst/>
                <a:latin typeface="+mn-lt"/>
                <a:ea typeface="+mn-ea"/>
                <a:cs typeface="+mn-cs"/>
              </a:rPr>
              <a:t> Dialogue Techniques </a:t>
            </a:r>
          </a:p>
          <a:p>
            <a:r>
              <a:rPr lang="en-US" sz="1200" kern="1200" dirty="0" smtClean="0">
                <a:solidFill>
                  <a:schemeClr val="tx1"/>
                </a:solidFill>
                <a:effectLst/>
                <a:latin typeface="+mn-lt"/>
                <a:ea typeface="+mn-ea"/>
                <a:cs typeface="+mn-cs"/>
              </a:rPr>
              <a:t> </a:t>
            </a:r>
          </a:p>
          <a:p>
            <a:pPr marL="0" indent="0">
              <a:buFont typeface="Arial" panose="020B0604020202020204" pitchFamily="34" charset="0"/>
              <a:buNone/>
            </a:pPr>
            <a:r>
              <a:rPr lang="en-US" dirty="0" smtClean="0"/>
              <a:t>*Talking stick enables all those present at a meeting to be heard. It is passed around from person to person allowing only the person holding the stick to speak.  This enables all those present at a meeting to be heard, especially those who may be shy; group</a:t>
            </a:r>
            <a:r>
              <a:rPr lang="en-US" baseline="0" dirty="0" smtClean="0"/>
              <a:t> guidelines </a:t>
            </a:r>
            <a:r>
              <a:rPr lang="en-US" dirty="0" smtClean="0"/>
              <a:t>can force the stick to move along to assure that the "long winded" don't dominate the discussion.</a:t>
            </a:r>
            <a:r>
              <a:rPr lang="en-US" baseline="0" dirty="0" smtClean="0"/>
              <a:t> </a:t>
            </a:r>
            <a:r>
              <a:rPr lang="en-US" dirty="0" smtClean="0"/>
              <a:t> The person holding the stick may allow others to interject.</a:t>
            </a:r>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86F33538-0A61-48ED-82D6-5B34B8CB2855}" type="slidenum">
              <a:rPr lang="en-US" smtClean="0"/>
              <a:t>10</a:t>
            </a:fld>
            <a:endParaRPr lang="en-US" dirty="0"/>
          </a:p>
        </p:txBody>
      </p:sp>
    </p:spTree>
    <p:extLst>
      <p:ext uri="{BB962C8B-B14F-4D97-AF65-F5344CB8AC3E}">
        <p14:creationId xmlns:p14="http://schemas.microsoft.com/office/powerpoint/2010/main" val="1362948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Use Hands-off facilitation.</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Facilitator steps back and allows dialogue to continue (while staying responsible for keeping safety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See Handouts: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Arc of Dialogue and Facilitated</a:t>
            </a:r>
            <a:r>
              <a:rPr lang="en-US" sz="1200" kern="1200" baseline="0" dirty="0" smtClean="0">
                <a:solidFill>
                  <a:schemeClr val="tx1"/>
                </a:solidFill>
                <a:effectLst/>
                <a:latin typeface="+mn-lt"/>
                <a:ea typeface="+mn-ea"/>
                <a:cs typeface="+mn-cs"/>
              </a:rPr>
              <a:t> Dialogue Techniques </a:t>
            </a:r>
          </a:p>
          <a:p>
            <a:endParaRPr lang="en-US" dirty="0" smtClean="0"/>
          </a:p>
          <a:p>
            <a:r>
              <a:rPr lang="en-US" dirty="0" smtClean="0"/>
              <a:t>* Talking stick enables all those present at a meeting to be heard. It is passed around from person to person allowing only the person holding the stick to speak.  This enables all those present at a meeting to be heard, especially those who may be shy; group</a:t>
            </a:r>
            <a:r>
              <a:rPr lang="en-US" baseline="0" dirty="0" smtClean="0"/>
              <a:t> guidelines </a:t>
            </a:r>
            <a:r>
              <a:rPr lang="en-US" dirty="0" smtClean="0"/>
              <a:t>can force the stick to move along to assure that the "long winded" don't dominate the discussion.</a:t>
            </a:r>
            <a:r>
              <a:rPr lang="en-US" baseline="0" dirty="0" smtClean="0"/>
              <a:t> </a:t>
            </a:r>
            <a:r>
              <a:rPr lang="en-US" dirty="0" smtClean="0"/>
              <a:t> The person holding the stick may allow others to interject.</a:t>
            </a:r>
            <a:endParaRPr lang="en-US" dirty="0"/>
          </a:p>
        </p:txBody>
      </p:sp>
      <p:sp>
        <p:nvSpPr>
          <p:cNvPr id="4" name="Slide Number Placeholder 3"/>
          <p:cNvSpPr>
            <a:spLocks noGrp="1"/>
          </p:cNvSpPr>
          <p:nvPr>
            <p:ph type="sldNum" sz="quarter" idx="10"/>
          </p:nvPr>
        </p:nvSpPr>
        <p:spPr/>
        <p:txBody>
          <a:bodyPr/>
          <a:lstStyle/>
          <a:p>
            <a:fld id="{86F33538-0A61-48ED-82D6-5B34B8CB2855}" type="slidenum">
              <a:rPr lang="en-US" smtClean="0"/>
              <a:t>11</a:t>
            </a:fld>
            <a:endParaRPr lang="en-US" dirty="0"/>
          </a:p>
        </p:txBody>
      </p:sp>
    </p:spTree>
    <p:extLst>
      <p:ext uri="{BB962C8B-B14F-4D97-AF65-F5344CB8AC3E}">
        <p14:creationId xmlns:p14="http://schemas.microsoft.com/office/powerpoint/2010/main" val="3042242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89265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73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fundamental component to any collaboration or team are people. Gosselin (2015) in his book Focus on Them: Leading the Mindset Revolution for Coaches, Educators, and Business Leaders developed what is now referred to as a collaborative leadership action model.  </a:t>
            </a:r>
            <a:r>
              <a:rPr lang="en-US" baseline="0" dirty="0" smtClean="0"/>
              <a:t>A basic premise of this model is that </a:t>
            </a:r>
            <a:r>
              <a:rPr lang="en-US" baseline="0" dirty="0" smtClean="0"/>
              <a:t>leading, coaching, and educating are all about taking individuals and organizations (i.e., people) from where they are now to someplace new. Fundamental to going from “now to new”, requires the creation of an environment where learning, collaboration, and communication are central themes. To create this type of environment, action needs to be taken on five framework questions highlighted in the blue boxes. Of these five </a:t>
            </a:r>
            <a:r>
              <a:rPr lang="en-US" baseline="0" dirty="0" smtClean="0"/>
              <a:t>questions, </a:t>
            </a:r>
            <a:r>
              <a:rPr lang="en-US" baseline="0" dirty="0" smtClean="0"/>
              <a:t>the “knowing who you are” (Click) and ”knowing who you are leading” (Click) are often overlooked or underemphasized as critical components to moving individuals, team or organizations forward.  One of the overarching themes of this session is exploring who we are in the context of our </a:t>
            </a:r>
            <a:r>
              <a:rPr lang="en-US" sz="1200" dirty="0" smtClean="0">
                <a:ea typeface="Calibri" panose="020F0502020204030204" pitchFamily="34" charset="0"/>
                <a:cs typeface="Times New Roman" panose="02020603050405020304" pitchFamily="18" charset="0"/>
              </a:rPr>
              <a:t>experiences, knowledge, and ideas related to research. </a:t>
            </a:r>
            <a:endParaRPr lang="en-US" dirty="0"/>
          </a:p>
        </p:txBody>
      </p:sp>
      <p:sp>
        <p:nvSpPr>
          <p:cNvPr id="4" name="Slide Number Placeholder 3"/>
          <p:cNvSpPr>
            <a:spLocks noGrp="1"/>
          </p:cNvSpPr>
          <p:nvPr>
            <p:ph type="sldNum" sz="quarter" idx="10"/>
          </p:nvPr>
        </p:nvSpPr>
        <p:spPr/>
        <p:txBody>
          <a:bodyPr/>
          <a:lstStyle/>
          <a:p>
            <a:fld id="{86F33538-0A61-48ED-82D6-5B34B8CB2855}" type="slidenum">
              <a:rPr lang="en-US" smtClean="0"/>
              <a:t>3</a:t>
            </a:fld>
            <a:endParaRPr lang="en-US" dirty="0"/>
          </a:p>
        </p:txBody>
      </p:sp>
    </p:spTree>
    <p:extLst>
      <p:ext uri="{BB962C8B-B14F-4D97-AF65-F5344CB8AC3E}">
        <p14:creationId xmlns:p14="http://schemas.microsoft.com/office/powerpoint/2010/main" val="2143298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Whether we realize it or not, we all have some type of framework or model for how a collaborative, interdisciplinary team functions. Our </a:t>
            </a:r>
            <a:r>
              <a:rPr lang="en-US" sz="1200" b="0" i="0" u="none" strike="noStrike" kern="1200" baseline="0" dirty="0" err="1" smtClean="0">
                <a:solidFill>
                  <a:schemeClr val="tx1"/>
                </a:solidFill>
                <a:latin typeface="+mn-lt"/>
                <a:ea typeface="+mn-ea"/>
                <a:cs typeface="+mn-cs"/>
              </a:rPr>
              <a:t>EMBeRS</a:t>
            </a:r>
            <a:r>
              <a:rPr lang="en-US" sz="1200" b="0" i="0" u="none" strike="noStrike" kern="1200" baseline="0" dirty="0" smtClean="0">
                <a:solidFill>
                  <a:schemeClr val="tx1"/>
                </a:solidFill>
                <a:latin typeface="+mn-lt"/>
                <a:ea typeface="+mn-ea"/>
                <a:cs typeface="+mn-cs"/>
              </a:rPr>
              <a:t> colleague, Deana Pennington in 2016 (See descriptions of the details of this diagram in the paper), presented a framework, which she refers to as a conceptual interaction model, that is at the foundation of the </a:t>
            </a:r>
            <a:r>
              <a:rPr lang="en-US" sz="1200" b="0" i="0" u="none" strike="noStrike" kern="1200" baseline="0" dirty="0" err="1" smtClean="0">
                <a:solidFill>
                  <a:schemeClr val="tx1"/>
                </a:solidFill>
                <a:latin typeface="+mn-lt"/>
                <a:ea typeface="+mn-ea"/>
                <a:cs typeface="+mn-cs"/>
              </a:rPr>
              <a:t>EMBeRS</a:t>
            </a:r>
            <a:r>
              <a:rPr lang="en-US" sz="1200" b="0" i="0" u="none" strike="noStrike" kern="1200" baseline="0" dirty="0" smtClean="0">
                <a:solidFill>
                  <a:schemeClr val="tx1"/>
                </a:solidFill>
                <a:latin typeface="+mn-lt"/>
                <a:ea typeface="+mn-ea"/>
                <a:cs typeface="+mn-cs"/>
              </a:rPr>
              <a:t> process.  A key attribute to this model is that it recognizes that for any team process multiple perspectives (click) are brought into a project. Interdisciplinary and transdisciplinary research involves experts from a range of disciplinary and professional perspective who come together to form a team in order to integrate knowledge. Often, teams will face challenges that arise from differences in conceptual understanding of the problem that result from different approaches, methods, values, and assumptions related to the processes of research and investigation.  Therefore, it is valuable to expose and articulate these differences early on in the project as well as addressing them periodically during the course of the project. </a:t>
            </a:r>
            <a:endParaRPr lang="en-US" dirty="0"/>
          </a:p>
        </p:txBody>
      </p:sp>
      <p:sp>
        <p:nvSpPr>
          <p:cNvPr id="4" name="Slide Number Placeholder 3"/>
          <p:cNvSpPr>
            <a:spLocks noGrp="1"/>
          </p:cNvSpPr>
          <p:nvPr>
            <p:ph type="sldNum" sz="quarter" idx="10"/>
          </p:nvPr>
        </p:nvSpPr>
        <p:spPr/>
        <p:txBody>
          <a:bodyPr/>
          <a:lstStyle/>
          <a:p>
            <a:fld id="{86F33538-0A61-48ED-82D6-5B34B8CB2855}" type="slidenum">
              <a:rPr lang="en-US" smtClean="0"/>
              <a:t>4</a:t>
            </a:fld>
            <a:endParaRPr lang="en-US"/>
          </a:p>
        </p:txBody>
      </p:sp>
    </p:spTree>
    <p:extLst>
      <p:ext uri="{BB962C8B-B14F-4D97-AF65-F5344CB8AC3E}">
        <p14:creationId xmlns:p14="http://schemas.microsoft.com/office/powerpoint/2010/main" val="349698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There</a:t>
            </a:r>
            <a:r>
              <a:rPr lang="en-US" b="0" baseline="0" dirty="0" smtClean="0"/>
              <a:t> is substantial research that indicates the creation of an environment where constructive and open dialog can occur to address research assumptions, among other things, will lead to positive outcomes.  Michael O’Rourke and colleagues through their </a:t>
            </a:r>
            <a:r>
              <a:rPr lang="en-US" b="0" dirty="0" smtClean="0"/>
              <a:t>Toolbox Dialogue Initiative</a:t>
            </a:r>
            <a:r>
              <a:rPr lang="en-US" dirty="0" smtClean="0"/>
              <a:t> </a:t>
            </a:r>
            <a:r>
              <a:rPr lang="en-US" dirty="0" smtClean="0"/>
              <a:t>provide </a:t>
            </a:r>
            <a:r>
              <a:rPr lang="en-US" dirty="0" smtClean="0"/>
              <a:t>a</a:t>
            </a:r>
            <a:r>
              <a:rPr lang="en-US" baseline="0" dirty="0" smtClean="0"/>
              <a:t> </a:t>
            </a:r>
            <a:r>
              <a:rPr lang="en-US" dirty="0" smtClean="0"/>
              <a:t>practical approach that engages investigators in a structured dialogue about their research assumptions. Their approach</a:t>
            </a:r>
            <a:r>
              <a:rPr lang="en-US" baseline="0" dirty="0" smtClean="0"/>
              <a:t> increases</a:t>
            </a:r>
            <a:r>
              <a:rPr lang="en-US" dirty="0" smtClean="0"/>
              <a:t> self-awareness and mutual understanding that provides collaborators with an</a:t>
            </a:r>
            <a:r>
              <a:rPr lang="en-US" baseline="0" dirty="0" smtClean="0"/>
              <a:t> improved </a:t>
            </a:r>
            <a:r>
              <a:rPr lang="en-US" dirty="0" smtClean="0"/>
              <a:t>foundation for effective collaborative research and practice. </a:t>
            </a:r>
          </a:p>
          <a:p>
            <a:endParaRPr lang="en-US" dirty="0" smtClean="0"/>
          </a:p>
          <a:p>
            <a:r>
              <a:rPr lang="en-US" dirty="0" smtClean="0"/>
              <a:t>Note: Watch</a:t>
            </a:r>
            <a:r>
              <a:rPr lang="en-US" baseline="0" dirty="0" smtClean="0"/>
              <a:t> the short video clip from Michael O’Rourke. Click on image.</a:t>
            </a:r>
          </a:p>
          <a:p>
            <a:endParaRPr lang="en-US" baseline="0" dirty="0" smtClean="0"/>
          </a:p>
          <a:p>
            <a:r>
              <a:rPr lang="en-US" baseline="0" dirty="0" smtClean="0"/>
              <a:t>Click - Our plan is to use the O’Rourke and colleagues’ </a:t>
            </a:r>
            <a:r>
              <a:rPr lang="en-US" baseline="0" dirty="0" err="1" smtClean="0"/>
              <a:t>ToolBox</a:t>
            </a:r>
            <a:r>
              <a:rPr lang="en-US" baseline="0" dirty="0" smtClean="0"/>
              <a:t> approach to model structured dialogue as an approach to improving the environment for interdisciplinary collaboration. </a:t>
            </a:r>
            <a:endParaRPr lang="en-US" dirty="0"/>
          </a:p>
        </p:txBody>
      </p:sp>
      <p:sp>
        <p:nvSpPr>
          <p:cNvPr id="4" name="Slide Number Placeholder 3"/>
          <p:cNvSpPr>
            <a:spLocks noGrp="1"/>
          </p:cNvSpPr>
          <p:nvPr>
            <p:ph type="sldNum" sz="quarter" idx="10"/>
          </p:nvPr>
        </p:nvSpPr>
        <p:spPr/>
        <p:txBody>
          <a:bodyPr/>
          <a:lstStyle/>
          <a:p>
            <a:fld id="{86F33538-0A61-48ED-82D6-5B34B8CB2855}" type="slidenum">
              <a:rPr lang="en-US" smtClean="0"/>
              <a:t>5</a:t>
            </a:fld>
            <a:endParaRPr lang="en-US" dirty="0"/>
          </a:p>
        </p:txBody>
      </p:sp>
    </p:spTree>
    <p:extLst>
      <p:ext uri="{BB962C8B-B14F-4D97-AF65-F5344CB8AC3E}">
        <p14:creationId xmlns:p14="http://schemas.microsoft.com/office/powerpoint/2010/main" val="380003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latin typeface="+mn-lt"/>
                <a:ea typeface="Tahoma" panose="020B0604030504040204" pitchFamily="34" charset="0"/>
                <a:cs typeface="Tahoma" panose="020B0604030504040204" pitchFamily="34" charset="0"/>
              </a:rPr>
              <a:t>Structured dialogue represents a class of dialogue practices developed as a means of orienting the dialogic discourse toward problem understanding and consensual action. Whereas most traditional dialogue practices are unstructured or semi-structured, such conversational modes have been observed as insufficient for the coordination of multiple perspectives in a problem area. A disciplined form of dialogue, where participants agree to follow a framework or facilitation, enables groups to address complex shared problems. From: https://en.wikipedia.org/wiki/Dialogue#Structured_dialogue</a:t>
            </a:r>
            <a:endParaRPr lang="en-US" b="0" dirty="0"/>
          </a:p>
        </p:txBody>
      </p:sp>
      <p:sp>
        <p:nvSpPr>
          <p:cNvPr id="4" name="Slide Number Placeholder 3"/>
          <p:cNvSpPr>
            <a:spLocks noGrp="1"/>
          </p:cNvSpPr>
          <p:nvPr>
            <p:ph type="sldNum" sz="quarter" idx="10"/>
          </p:nvPr>
        </p:nvSpPr>
        <p:spPr/>
        <p:txBody>
          <a:bodyPr/>
          <a:lstStyle/>
          <a:p>
            <a:fld id="{86F33538-0A61-48ED-82D6-5B34B8CB2855}" type="slidenum">
              <a:rPr lang="en-US" smtClean="0"/>
              <a:t>6</a:t>
            </a:fld>
            <a:endParaRPr lang="en-US" dirty="0"/>
          </a:p>
        </p:txBody>
      </p:sp>
    </p:spTree>
    <p:extLst>
      <p:ext uri="{BB962C8B-B14F-4D97-AF65-F5344CB8AC3E}">
        <p14:creationId xmlns:p14="http://schemas.microsoft.com/office/powerpoint/2010/main" val="3584975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F33538-0A61-48ED-82D6-5B34B8CB2855}" type="slidenum">
              <a:rPr lang="en-US" smtClean="0"/>
              <a:t>7</a:t>
            </a:fld>
            <a:endParaRPr lang="en-US" dirty="0"/>
          </a:p>
        </p:txBody>
      </p:sp>
    </p:spTree>
    <p:extLst>
      <p:ext uri="{BB962C8B-B14F-4D97-AF65-F5344CB8AC3E}">
        <p14:creationId xmlns:p14="http://schemas.microsoft.com/office/powerpoint/2010/main" val="3430395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F33538-0A61-48ED-82D6-5B34B8CB2855}" type="slidenum">
              <a:rPr lang="en-US" smtClean="0"/>
              <a:t>8</a:t>
            </a:fld>
            <a:endParaRPr lang="en-US" dirty="0"/>
          </a:p>
        </p:txBody>
      </p:sp>
    </p:spTree>
    <p:extLst>
      <p:ext uri="{BB962C8B-B14F-4D97-AF65-F5344CB8AC3E}">
        <p14:creationId xmlns:p14="http://schemas.microsoft.com/office/powerpoint/2010/main" val="1014497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Use Hands-off facilitation.</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Facilitator steps back and allows dialogue to continue (while staying responsible for keeping safety</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See Handouts: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Arc of Dialogue and Facilitated</a:t>
            </a:r>
            <a:r>
              <a:rPr lang="en-US" sz="1200" kern="1200" baseline="0" dirty="0" smtClean="0">
                <a:solidFill>
                  <a:schemeClr val="tx1"/>
                </a:solidFill>
                <a:effectLst/>
                <a:latin typeface="+mn-lt"/>
                <a:ea typeface="+mn-ea"/>
                <a:cs typeface="+mn-cs"/>
              </a:rPr>
              <a:t> Dialogue Techniques </a:t>
            </a:r>
          </a:p>
          <a:p>
            <a:r>
              <a:rPr lang="en-US" sz="1200" kern="1200" dirty="0" smtClean="0">
                <a:solidFill>
                  <a:schemeClr val="tx1"/>
                </a:solidFill>
                <a:effectLst/>
                <a:latin typeface="+mn-lt"/>
                <a:ea typeface="+mn-ea"/>
                <a:cs typeface="+mn-cs"/>
              </a:rPr>
              <a:t> </a:t>
            </a:r>
          </a:p>
          <a:p>
            <a:r>
              <a:rPr lang="en-US" dirty="0" smtClean="0"/>
              <a:t>* Talking stick enables all those present at a meeting to be heard. It is passed around from person to person allowing only the person holding the stick to speak.  This enables all those present at a meeting to be heard, especially those who may be shy; group</a:t>
            </a:r>
            <a:r>
              <a:rPr lang="en-US" baseline="0" dirty="0" smtClean="0"/>
              <a:t> guidelines </a:t>
            </a:r>
            <a:r>
              <a:rPr lang="en-US" dirty="0" smtClean="0"/>
              <a:t>can force the stick to move along to assure that the "long winded" don't dominate the discussion.</a:t>
            </a:r>
            <a:r>
              <a:rPr lang="en-US" baseline="0" dirty="0" smtClean="0"/>
              <a:t> </a:t>
            </a:r>
            <a:r>
              <a:rPr lang="en-US" dirty="0" smtClean="0"/>
              <a:t> The person holding the stick may allow others to interject.</a:t>
            </a:r>
            <a:endParaRPr lang="en-US" dirty="0"/>
          </a:p>
        </p:txBody>
      </p:sp>
      <p:sp>
        <p:nvSpPr>
          <p:cNvPr id="4" name="Slide Number Placeholder 3"/>
          <p:cNvSpPr>
            <a:spLocks noGrp="1"/>
          </p:cNvSpPr>
          <p:nvPr>
            <p:ph type="sldNum" sz="quarter" idx="10"/>
          </p:nvPr>
        </p:nvSpPr>
        <p:spPr/>
        <p:txBody>
          <a:bodyPr/>
          <a:lstStyle/>
          <a:p>
            <a:fld id="{86F33538-0A61-48ED-82D6-5B34B8CB2855}" type="slidenum">
              <a:rPr lang="en-US" smtClean="0"/>
              <a:t>9</a:t>
            </a:fld>
            <a:endParaRPr lang="en-US" dirty="0"/>
          </a:p>
        </p:txBody>
      </p:sp>
    </p:spTree>
    <p:extLst>
      <p:ext uri="{BB962C8B-B14F-4D97-AF65-F5344CB8AC3E}">
        <p14:creationId xmlns:p14="http://schemas.microsoft.com/office/powerpoint/2010/main" val="387965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8223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050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250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16491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132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3845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0223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5928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982416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042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67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4961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4409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6976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9806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376103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47053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66396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2326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43998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334637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845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082704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11270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4911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51800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496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22490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58039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760786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12858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35074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42388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52286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12879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98388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58578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94620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4990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D5CC2C-EDFE-4371-8D98-5DA197BB4D7E}"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10982657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5CC2C-EDFE-4371-8D98-5DA197BB4D7E}"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78171324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5CC2C-EDFE-4371-8D98-5DA197BB4D7E}"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7230618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D5CC2C-EDFE-4371-8D98-5DA197BB4D7E}"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29427970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D5CC2C-EDFE-4371-8D98-5DA197BB4D7E}" type="datetimeFigureOut">
              <a:rPr lang="en-US" smtClean="0"/>
              <a:t>3/22/2017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13249955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24376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D5CC2C-EDFE-4371-8D98-5DA197BB4D7E}" type="datetimeFigureOut">
              <a:rPr lang="en-US" smtClean="0"/>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1715064373"/>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5CC2C-EDFE-4371-8D98-5DA197BB4D7E}" type="datetimeFigureOut">
              <a:rPr lang="en-US" smtClean="0"/>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3757412554"/>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5CC2C-EDFE-4371-8D98-5DA197BB4D7E}"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1608043026"/>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5CC2C-EDFE-4371-8D98-5DA197BB4D7E}" type="datetimeFigureOut">
              <a:rPr lang="en-US" smtClean="0"/>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755512939"/>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5CC2C-EDFE-4371-8D98-5DA197BB4D7E}"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414788075"/>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5CC2C-EDFE-4371-8D98-5DA197BB4D7E}" type="datetimeFigureOut">
              <a:rPr lang="en-US" smtClean="0"/>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FA18C-45A8-4B1C-8606-B8EEB2849C06}" type="slidenum">
              <a:rPr lang="en-US" smtClean="0"/>
              <a:t>‹#›</a:t>
            </a:fld>
            <a:endParaRPr lang="en-US"/>
          </a:p>
        </p:txBody>
      </p:sp>
    </p:spTree>
    <p:extLst>
      <p:ext uri="{BB962C8B-B14F-4D97-AF65-F5344CB8AC3E}">
        <p14:creationId xmlns:p14="http://schemas.microsoft.com/office/powerpoint/2010/main" val="139403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40304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247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482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5579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3.v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emf"/><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oleObject" Target="../embeddings/oleObject3.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vmlDrawing" Target="../drawings/vmlDrawing4.v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emf"/><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oleObject" Target="../embeddings/oleObject4.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67000"/>
              </a:schemeClr>
            </a:gs>
            <a:gs pos="71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080" name="Text Box 8"/>
          <p:cNvSpPr txBox="1">
            <a:spLocks noChangeArrowheads="1"/>
          </p:cNvSpPr>
          <p:nvPr/>
        </p:nvSpPr>
        <p:spPr bwMode="auto">
          <a:xfrm>
            <a:off x="1588" y="6516688"/>
            <a:ext cx="2786062" cy="336550"/>
          </a:xfrm>
          <a:prstGeom prst="rect">
            <a:avLst/>
          </a:prstGeom>
          <a:noFill/>
          <a:ln w="9525">
            <a:noFill/>
            <a:miter lim="800000"/>
            <a:headEnd/>
            <a:tailEnd/>
          </a:ln>
          <a:effectLst/>
        </p:spPr>
        <p:txBody>
          <a:bodyPr wrap="none">
            <a:spAutoFit/>
          </a:bodyPr>
          <a:lstStyle/>
          <a:p>
            <a:r>
              <a:rPr lang="en-US" sz="1600">
                <a:solidFill>
                  <a:schemeClr val="bg1"/>
                </a:solidFill>
                <a:latin typeface="Minion" pitchFamily="82" charset="0"/>
              </a:rPr>
              <a:t>University of Nebraska</a:t>
            </a:r>
            <a:r>
              <a:rPr lang="en-US" sz="1600">
                <a:solidFill>
                  <a:schemeClr val="bg1"/>
                </a:solidFill>
                <a:latin typeface="Symbol" pitchFamily="18" charset="2"/>
              </a:rPr>
              <a:t>-</a:t>
            </a:r>
            <a:r>
              <a:rPr lang="en-US" sz="1600">
                <a:solidFill>
                  <a:schemeClr val="bg1"/>
                </a:solidFill>
                <a:latin typeface="Minion" pitchFamily="82" charset="0"/>
              </a:rPr>
              <a:t>Lincoln</a:t>
            </a:r>
          </a:p>
        </p:txBody>
      </p:sp>
      <p:grpSp>
        <p:nvGrpSpPr>
          <p:cNvPr id="3081" name="Group 9"/>
          <p:cNvGrpSpPr>
            <a:grpSpLocks/>
          </p:cNvGrpSpPr>
          <p:nvPr/>
        </p:nvGrpSpPr>
        <p:grpSpPr bwMode="auto">
          <a:xfrm>
            <a:off x="914400" y="5727700"/>
            <a:ext cx="819150" cy="704850"/>
            <a:chOff x="4575" y="3188"/>
            <a:chExt cx="516" cy="444"/>
          </a:xfrm>
        </p:grpSpPr>
        <p:sp>
          <p:nvSpPr>
            <p:cNvPr id="3082" name="AutoShape 10"/>
            <p:cNvSpPr>
              <a:spLocks noChangeAspect="1" noChangeArrowheads="1" noTextEdit="1"/>
            </p:cNvSpPr>
            <p:nvPr userDrawn="1"/>
          </p:nvSpPr>
          <p:spPr bwMode="auto">
            <a:xfrm>
              <a:off x="4575" y="3188"/>
              <a:ext cx="516" cy="444"/>
            </a:xfrm>
            <a:prstGeom prst="rect">
              <a:avLst/>
            </a:prstGeom>
            <a:noFill/>
            <a:ln w="9525">
              <a:noFill/>
              <a:miter lim="800000"/>
              <a:headEnd/>
              <a:tailEnd/>
            </a:ln>
          </p:spPr>
          <p:txBody>
            <a:bodyPr/>
            <a:lstStyle/>
            <a:p>
              <a:endParaRPr lang="en-US"/>
            </a:p>
          </p:txBody>
        </p:sp>
        <p:sp>
          <p:nvSpPr>
            <p:cNvPr id="3083" name="Freeform 11"/>
            <p:cNvSpPr>
              <a:spLocks/>
            </p:cNvSpPr>
            <p:nvPr userDrawn="1"/>
          </p:nvSpPr>
          <p:spPr bwMode="auto">
            <a:xfrm>
              <a:off x="4976" y="3573"/>
              <a:ext cx="5" cy="1"/>
            </a:xfrm>
            <a:custGeom>
              <a:avLst/>
              <a:gdLst/>
              <a:ahLst/>
              <a:cxnLst>
                <a:cxn ang="0">
                  <a:pos x="0" y="0"/>
                </a:cxn>
                <a:cxn ang="0">
                  <a:pos x="5" y="1"/>
                </a:cxn>
                <a:cxn ang="0">
                  <a:pos x="5" y="1"/>
                </a:cxn>
                <a:cxn ang="0">
                  <a:pos x="0" y="1"/>
                </a:cxn>
                <a:cxn ang="0">
                  <a:pos x="0" y="0"/>
                </a:cxn>
                <a:cxn ang="0">
                  <a:pos x="0" y="0"/>
                </a:cxn>
                <a:cxn ang="0">
                  <a:pos x="0" y="0"/>
                </a:cxn>
              </a:cxnLst>
              <a:rect l="0" t="0" r="r" b="b"/>
              <a:pathLst>
                <a:path w="5" h="1">
                  <a:moveTo>
                    <a:pt x="0" y="0"/>
                  </a:moveTo>
                  <a:lnTo>
                    <a:pt x="5" y="1"/>
                  </a:lnTo>
                  <a:lnTo>
                    <a:pt x="5" y="1"/>
                  </a:lnTo>
                  <a:lnTo>
                    <a:pt x="0" y="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4" name="Freeform 12"/>
            <p:cNvSpPr>
              <a:spLocks/>
            </p:cNvSpPr>
            <p:nvPr userDrawn="1"/>
          </p:nvSpPr>
          <p:spPr bwMode="auto">
            <a:xfrm>
              <a:off x="4579" y="3192"/>
              <a:ext cx="439" cy="432"/>
            </a:xfrm>
            <a:custGeom>
              <a:avLst/>
              <a:gdLst/>
              <a:ahLst/>
              <a:cxnLst>
                <a:cxn ang="0">
                  <a:pos x="285" y="208"/>
                </a:cxn>
                <a:cxn ang="0">
                  <a:pos x="235" y="0"/>
                </a:cxn>
                <a:cxn ang="0">
                  <a:pos x="386" y="97"/>
                </a:cxn>
                <a:cxn ang="0">
                  <a:pos x="439" y="339"/>
                </a:cxn>
                <a:cxn ang="0">
                  <a:pos x="149" y="237"/>
                </a:cxn>
                <a:cxn ang="0">
                  <a:pos x="194" y="432"/>
                </a:cxn>
                <a:cxn ang="0">
                  <a:pos x="48" y="337"/>
                </a:cxn>
                <a:cxn ang="0">
                  <a:pos x="1" y="96"/>
                </a:cxn>
                <a:cxn ang="0">
                  <a:pos x="278" y="43"/>
                </a:cxn>
                <a:cxn ang="0">
                  <a:pos x="382" y="55"/>
                </a:cxn>
                <a:cxn ang="0">
                  <a:pos x="375" y="55"/>
                </a:cxn>
                <a:cxn ang="0">
                  <a:pos x="367" y="58"/>
                </a:cxn>
                <a:cxn ang="0">
                  <a:pos x="361" y="60"/>
                </a:cxn>
                <a:cxn ang="0">
                  <a:pos x="357" y="63"/>
                </a:cxn>
                <a:cxn ang="0">
                  <a:pos x="353" y="69"/>
                </a:cxn>
                <a:cxn ang="0">
                  <a:pos x="350" y="75"/>
                </a:cxn>
                <a:cxn ang="0">
                  <a:pos x="348" y="86"/>
                </a:cxn>
                <a:cxn ang="0">
                  <a:pos x="348" y="93"/>
                </a:cxn>
                <a:cxn ang="0">
                  <a:pos x="348" y="333"/>
                </a:cxn>
                <a:cxn ang="0">
                  <a:pos x="350" y="344"/>
                </a:cxn>
                <a:cxn ang="0">
                  <a:pos x="353" y="352"/>
                </a:cxn>
                <a:cxn ang="0">
                  <a:pos x="359" y="361"/>
                </a:cxn>
                <a:cxn ang="0">
                  <a:pos x="364" y="366"/>
                </a:cxn>
                <a:cxn ang="0">
                  <a:pos x="369" y="371"/>
                </a:cxn>
                <a:cxn ang="0">
                  <a:pos x="378" y="376"/>
                </a:cxn>
                <a:cxn ang="0">
                  <a:pos x="386" y="378"/>
                </a:cxn>
                <a:cxn ang="0">
                  <a:pos x="397" y="378"/>
                </a:cxn>
                <a:cxn ang="0">
                  <a:pos x="322" y="392"/>
                </a:cxn>
                <a:cxn ang="0">
                  <a:pos x="289" y="350"/>
                </a:cxn>
                <a:cxn ang="0">
                  <a:pos x="111" y="345"/>
                </a:cxn>
                <a:cxn ang="0">
                  <a:pos x="111" y="352"/>
                </a:cxn>
                <a:cxn ang="0">
                  <a:pos x="113" y="359"/>
                </a:cxn>
                <a:cxn ang="0">
                  <a:pos x="115" y="366"/>
                </a:cxn>
                <a:cxn ang="0">
                  <a:pos x="120" y="371"/>
                </a:cxn>
                <a:cxn ang="0">
                  <a:pos x="125" y="377"/>
                </a:cxn>
                <a:cxn ang="0">
                  <a:pos x="132" y="378"/>
                </a:cxn>
                <a:cxn ang="0">
                  <a:pos x="143" y="380"/>
                </a:cxn>
                <a:cxn ang="0">
                  <a:pos x="41" y="391"/>
                </a:cxn>
                <a:cxn ang="0">
                  <a:pos x="60" y="380"/>
                </a:cxn>
                <a:cxn ang="0">
                  <a:pos x="68" y="378"/>
                </a:cxn>
                <a:cxn ang="0">
                  <a:pos x="76" y="374"/>
                </a:cxn>
                <a:cxn ang="0">
                  <a:pos x="80" y="370"/>
                </a:cxn>
                <a:cxn ang="0">
                  <a:pos x="86" y="362"/>
                </a:cxn>
                <a:cxn ang="0">
                  <a:pos x="87" y="354"/>
                </a:cxn>
                <a:cxn ang="0">
                  <a:pos x="88" y="344"/>
                </a:cxn>
                <a:cxn ang="0">
                  <a:pos x="87" y="86"/>
                </a:cxn>
                <a:cxn ang="0">
                  <a:pos x="87" y="82"/>
                </a:cxn>
                <a:cxn ang="0">
                  <a:pos x="82" y="75"/>
                </a:cxn>
                <a:cxn ang="0">
                  <a:pos x="76" y="70"/>
                </a:cxn>
                <a:cxn ang="0">
                  <a:pos x="65" y="63"/>
                </a:cxn>
                <a:cxn ang="0">
                  <a:pos x="54" y="58"/>
                </a:cxn>
                <a:cxn ang="0">
                  <a:pos x="44" y="55"/>
                </a:cxn>
                <a:cxn ang="0">
                  <a:pos x="41" y="44"/>
                </a:cxn>
                <a:cxn ang="0">
                  <a:pos x="325" y="313"/>
                </a:cxn>
                <a:cxn ang="0">
                  <a:pos x="325" y="84"/>
                </a:cxn>
                <a:cxn ang="0">
                  <a:pos x="322" y="75"/>
                </a:cxn>
                <a:cxn ang="0">
                  <a:pos x="321" y="69"/>
                </a:cxn>
                <a:cxn ang="0">
                  <a:pos x="316" y="63"/>
                </a:cxn>
                <a:cxn ang="0">
                  <a:pos x="311" y="59"/>
                </a:cxn>
                <a:cxn ang="0">
                  <a:pos x="303" y="56"/>
                </a:cxn>
                <a:cxn ang="0">
                  <a:pos x="292" y="55"/>
                </a:cxn>
                <a:cxn ang="0">
                  <a:pos x="278" y="43"/>
                </a:cxn>
              </a:cxnLst>
              <a:rect l="0" t="0" r="r" b="b"/>
              <a:pathLst>
                <a:path w="439" h="432">
                  <a:moveTo>
                    <a:pt x="1" y="1"/>
                  </a:moveTo>
                  <a:lnTo>
                    <a:pt x="128" y="3"/>
                  </a:lnTo>
                  <a:lnTo>
                    <a:pt x="285" y="208"/>
                  </a:lnTo>
                  <a:lnTo>
                    <a:pt x="285" y="97"/>
                  </a:lnTo>
                  <a:lnTo>
                    <a:pt x="235" y="97"/>
                  </a:lnTo>
                  <a:lnTo>
                    <a:pt x="235" y="0"/>
                  </a:lnTo>
                  <a:lnTo>
                    <a:pt x="439" y="0"/>
                  </a:lnTo>
                  <a:lnTo>
                    <a:pt x="439" y="97"/>
                  </a:lnTo>
                  <a:lnTo>
                    <a:pt x="386" y="97"/>
                  </a:lnTo>
                  <a:lnTo>
                    <a:pt x="386" y="218"/>
                  </a:lnTo>
                  <a:lnTo>
                    <a:pt x="386" y="339"/>
                  </a:lnTo>
                  <a:lnTo>
                    <a:pt x="439" y="339"/>
                  </a:lnTo>
                  <a:lnTo>
                    <a:pt x="439" y="432"/>
                  </a:lnTo>
                  <a:lnTo>
                    <a:pt x="308" y="432"/>
                  </a:lnTo>
                  <a:lnTo>
                    <a:pt x="149" y="237"/>
                  </a:lnTo>
                  <a:lnTo>
                    <a:pt x="149" y="339"/>
                  </a:lnTo>
                  <a:lnTo>
                    <a:pt x="194" y="339"/>
                  </a:lnTo>
                  <a:lnTo>
                    <a:pt x="194" y="432"/>
                  </a:lnTo>
                  <a:lnTo>
                    <a:pt x="0" y="432"/>
                  </a:lnTo>
                  <a:lnTo>
                    <a:pt x="0" y="337"/>
                  </a:lnTo>
                  <a:lnTo>
                    <a:pt x="48" y="337"/>
                  </a:lnTo>
                  <a:lnTo>
                    <a:pt x="48" y="217"/>
                  </a:lnTo>
                  <a:lnTo>
                    <a:pt x="48" y="96"/>
                  </a:lnTo>
                  <a:lnTo>
                    <a:pt x="1" y="96"/>
                  </a:lnTo>
                  <a:lnTo>
                    <a:pt x="1" y="1"/>
                  </a:lnTo>
                  <a:lnTo>
                    <a:pt x="1" y="1"/>
                  </a:lnTo>
                  <a:lnTo>
                    <a:pt x="278" y="43"/>
                  </a:lnTo>
                  <a:lnTo>
                    <a:pt x="394" y="43"/>
                  </a:lnTo>
                  <a:lnTo>
                    <a:pt x="394" y="55"/>
                  </a:lnTo>
                  <a:lnTo>
                    <a:pt x="382" y="55"/>
                  </a:lnTo>
                  <a:lnTo>
                    <a:pt x="378" y="55"/>
                  </a:lnTo>
                  <a:lnTo>
                    <a:pt x="376" y="55"/>
                  </a:lnTo>
                  <a:lnTo>
                    <a:pt x="375" y="55"/>
                  </a:lnTo>
                  <a:lnTo>
                    <a:pt x="371" y="55"/>
                  </a:lnTo>
                  <a:lnTo>
                    <a:pt x="368" y="56"/>
                  </a:lnTo>
                  <a:lnTo>
                    <a:pt x="367" y="58"/>
                  </a:lnTo>
                  <a:lnTo>
                    <a:pt x="364" y="58"/>
                  </a:lnTo>
                  <a:lnTo>
                    <a:pt x="361" y="60"/>
                  </a:lnTo>
                  <a:lnTo>
                    <a:pt x="361" y="60"/>
                  </a:lnTo>
                  <a:lnTo>
                    <a:pt x="359" y="62"/>
                  </a:lnTo>
                  <a:lnTo>
                    <a:pt x="359" y="63"/>
                  </a:lnTo>
                  <a:lnTo>
                    <a:pt x="357" y="63"/>
                  </a:lnTo>
                  <a:lnTo>
                    <a:pt x="356" y="65"/>
                  </a:lnTo>
                  <a:lnTo>
                    <a:pt x="354" y="66"/>
                  </a:lnTo>
                  <a:lnTo>
                    <a:pt x="353" y="69"/>
                  </a:lnTo>
                  <a:lnTo>
                    <a:pt x="350" y="73"/>
                  </a:lnTo>
                  <a:lnTo>
                    <a:pt x="350" y="74"/>
                  </a:lnTo>
                  <a:lnTo>
                    <a:pt x="350" y="75"/>
                  </a:lnTo>
                  <a:lnTo>
                    <a:pt x="349" y="80"/>
                  </a:lnTo>
                  <a:lnTo>
                    <a:pt x="348" y="84"/>
                  </a:lnTo>
                  <a:lnTo>
                    <a:pt x="348" y="86"/>
                  </a:lnTo>
                  <a:lnTo>
                    <a:pt x="348" y="89"/>
                  </a:lnTo>
                  <a:lnTo>
                    <a:pt x="348" y="91"/>
                  </a:lnTo>
                  <a:lnTo>
                    <a:pt x="348" y="93"/>
                  </a:lnTo>
                  <a:lnTo>
                    <a:pt x="348" y="213"/>
                  </a:lnTo>
                  <a:lnTo>
                    <a:pt x="348" y="330"/>
                  </a:lnTo>
                  <a:lnTo>
                    <a:pt x="348" y="333"/>
                  </a:lnTo>
                  <a:lnTo>
                    <a:pt x="348" y="336"/>
                  </a:lnTo>
                  <a:lnTo>
                    <a:pt x="349" y="340"/>
                  </a:lnTo>
                  <a:lnTo>
                    <a:pt x="350" y="344"/>
                  </a:lnTo>
                  <a:lnTo>
                    <a:pt x="352" y="348"/>
                  </a:lnTo>
                  <a:lnTo>
                    <a:pt x="353" y="350"/>
                  </a:lnTo>
                  <a:lnTo>
                    <a:pt x="353" y="352"/>
                  </a:lnTo>
                  <a:lnTo>
                    <a:pt x="354" y="354"/>
                  </a:lnTo>
                  <a:lnTo>
                    <a:pt x="356" y="356"/>
                  </a:lnTo>
                  <a:lnTo>
                    <a:pt x="359" y="361"/>
                  </a:lnTo>
                  <a:lnTo>
                    <a:pt x="360" y="362"/>
                  </a:lnTo>
                  <a:lnTo>
                    <a:pt x="361" y="365"/>
                  </a:lnTo>
                  <a:lnTo>
                    <a:pt x="364" y="366"/>
                  </a:lnTo>
                  <a:lnTo>
                    <a:pt x="365" y="367"/>
                  </a:lnTo>
                  <a:lnTo>
                    <a:pt x="367" y="370"/>
                  </a:lnTo>
                  <a:lnTo>
                    <a:pt x="369" y="371"/>
                  </a:lnTo>
                  <a:lnTo>
                    <a:pt x="372" y="373"/>
                  </a:lnTo>
                  <a:lnTo>
                    <a:pt x="375" y="373"/>
                  </a:lnTo>
                  <a:lnTo>
                    <a:pt x="378" y="376"/>
                  </a:lnTo>
                  <a:lnTo>
                    <a:pt x="379" y="377"/>
                  </a:lnTo>
                  <a:lnTo>
                    <a:pt x="383" y="377"/>
                  </a:lnTo>
                  <a:lnTo>
                    <a:pt x="386" y="378"/>
                  </a:lnTo>
                  <a:lnTo>
                    <a:pt x="388" y="378"/>
                  </a:lnTo>
                  <a:lnTo>
                    <a:pt x="393" y="378"/>
                  </a:lnTo>
                  <a:lnTo>
                    <a:pt x="397" y="378"/>
                  </a:lnTo>
                  <a:lnTo>
                    <a:pt x="399" y="378"/>
                  </a:lnTo>
                  <a:lnTo>
                    <a:pt x="399" y="392"/>
                  </a:lnTo>
                  <a:lnTo>
                    <a:pt x="322" y="392"/>
                  </a:lnTo>
                  <a:lnTo>
                    <a:pt x="321" y="389"/>
                  </a:lnTo>
                  <a:lnTo>
                    <a:pt x="314" y="380"/>
                  </a:lnTo>
                  <a:lnTo>
                    <a:pt x="289" y="350"/>
                  </a:lnTo>
                  <a:lnTo>
                    <a:pt x="217" y="256"/>
                  </a:lnTo>
                  <a:lnTo>
                    <a:pt x="111" y="122"/>
                  </a:lnTo>
                  <a:lnTo>
                    <a:pt x="111" y="345"/>
                  </a:lnTo>
                  <a:lnTo>
                    <a:pt x="111" y="348"/>
                  </a:lnTo>
                  <a:lnTo>
                    <a:pt x="111" y="351"/>
                  </a:lnTo>
                  <a:lnTo>
                    <a:pt x="111" y="352"/>
                  </a:lnTo>
                  <a:lnTo>
                    <a:pt x="113" y="355"/>
                  </a:lnTo>
                  <a:lnTo>
                    <a:pt x="113" y="358"/>
                  </a:lnTo>
                  <a:lnTo>
                    <a:pt x="113" y="359"/>
                  </a:lnTo>
                  <a:lnTo>
                    <a:pt x="114" y="362"/>
                  </a:lnTo>
                  <a:lnTo>
                    <a:pt x="114" y="363"/>
                  </a:lnTo>
                  <a:lnTo>
                    <a:pt x="115" y="366"/>
                  </a:lnTo>
                  <a:lnTo>
                    <a:pt x="118" y="370"/>
                  </a:lnTo>
                  <a:lnTo>
                    <a:pt x="118" y="370"/>
                  </a:lnTo>
                  <a:lnTo>
                    <a:pt x="120" y="371"/>
                  </a:lnTo>
                  <a:lnTo>
                    <a:pt x="122" y="373"/>
                  </a:lnTo>
                  <a:lnTo>
                    <a:pt x="124" y="376"/>
                  </a:lnTo>
                  <a:lnTo>
                    <a:pt x="125" y="377"/>
                  </a:lnTo>
                  <a:lnTo>
                    <a:pt x="126" y="377"/>
                  </a:lnTo>
                  <a:lnTo>
                    <a:pt x="129" y="378"/>
                  </a:lnTo>
                  <a:lnTo>
                    <a:pt x="132" y="378"/>
                  </a:lnTo>
                  <a:lnTo>
                    <a:pt x="135" y="380"/>
                  </a:lnTo>
                  <a:lnTo>
                    <a:pt x="137" y="380"/>
                  </a:lnTo>
                  <a:lnTo>
                    <a:pt x="143" y="380"/>
                  </a:lnTo>
                  <a:lnTo>
                    <a:pt x="158" y="380"/>
                  </a:lnTo>
                  <a:lnTo>
                    <a:pt x="158" y="391"/>
                  </a:lnTo>
                  <a:lnTo>
                    <a:pt x="41" y="391"/>
                  </a:lnTo>
                  <a:lnTo>
                    <a:pt x="41" y="380"/>
                  </a:lnTo>
                  <a:lnTo>
                    <a:pt x="56" y="380"/>
                  </a:lnTo>
                  <a:lnTo>
                    <a:pt x="60" y="380"/>
                  </a:lnTo>
                  <a:lnTo>
                    <a:pt x="63" y="380"/>
                  </a:lnTo>
                  <a:lnTo>
                    <a:pt x="65" y="378"/>
                  </a:lnTo>
                  <a:lnTo>
                    <a:pt x="68" y="378"/>
                  </a:lnTo>
                  <a:lnTo>
                    <a:pt x="71" y="377"/>
                  </a:lnTo>
                  <a:lnTo>
                    <a:pt x="73" y="377"/>
                  </a:lnTo>
                  <a:lnTo>
                    <a:pt x="76" y="374"/>
                  </a:lnTo>
                  <a:lnTo>
                    <a:pt x="77" y="373"/>
                  </a:lnTo>
                  <a:lnTo>
                    <a:pt x="79" y="373"/>
                  </a:lnTo>
                  <a:lnTo>
                    <a:pt x="80" y="370"/>
                  </a:lnTo>
                  <a:lnTo>
                    <a:pt x="82" y="369"/>
                  </a:lnTo>
                  <a:lnTo>
                    <a:pt x="84" y="365"/>
                  </a:lnTo>
                  <a:lnTo>
                    <a:pt x="86" y="362"/>
                  </a:lnTo>
                  <a:lnTo>
                    <a:pt x="86" y="361"/>
                  </a:lnTo>
                  <a:lnTo>
                    <a:pt x="87" y="359"/>
                  </a:lnTo>
                  <a:lnTo>
                    <a:pt x="87" y="354"/>
                  </a:lnTo>
                  <a:lnTo>
                    <a:pt x="87" y="350"/>
                  </a:lnTo>
                  <a:lnTo>
                    <a:pt x="88" y="347"/>
                  </a:lnTo>
                  <a:lnTo>
                    <a:pt x="88" y="344"/>
                  </a:lnTo>
                  <a:lnTo>
                    <a:pt x="88" y="217"/>
                  </a:lnTo>
                  <a:lnTo>
                    <a:pt x="88" y="89"/>
                  </a:lnTo>
                  <a:lnTo>
                    <a:pt x="87" y="86"/>
                  </a:lnTo>
                  <a:lnTo>
                    <a:pt x="87" y="85"/>
                  </a:lnTo>
                  <a:lnTo>
                    <a:pt x="87" y="84"/>
                  </a:lnTo>
                  <a:lnTo>
                    <a:pt x="87" y="82"/>
                  </a:lnTo>
                  <a:lnTo>
                    <a:pt x="86" y="80"/>
                  </a:lnTo>
                  <a:lnTo>
                    <a:pt x="84" y="78"/>
                  </a:lnTo>
                  <a:lnTo>
                    <a:pt x="82" y="75"/>
                  </a:lnTo>
                  <a:lnTo>
                    <a:pt x="82" y="74"/>
                  </a:lnTo>
                  <a:lnTo>
                    <a:pt x="79" y="73"/>
                  </a:lnTo>
                  <a:lnTo>
                    <a:pt x="76" y="70"/>
                  </a:lnTo>
                  <a:lnTo>
                    <a:pt x="73" y="67"/>
                  </a:lnTo>
                  <a:lnTo>
                    <a:pt x="69" y="65"/>
                  </a:lnTo>
                  <a:lnTo>
                    <a:pt x="65" y="63"/>
                  </a:lnTo>
                  <a:lnTo>
                    <a:pt x="61" y="60"/>
                  </a:lnTo>
                  <a:lnTo>
                    <a:pt x="57" y="59"/>
                  </a:lnTo>
                  <a:lnTo>
                    <a:pt x="54" y="58"/>
                  </a:lnTo>
                  <a:lnTo>
                    <a:pt x="50" y="58"/>
                  </a:lnTo>
                  <a:lnTo>
                    <a:pt x="46" y="56"/>
                  </a:lnTo>
                  <a:lnTo>
                    <a:pt x="44" y="55"/>
                  </a:lnTo>
                  <a:lnTo>
                    <a:pt x="42" y="55"/>
                  </a:lnTo>
                  <a:lnTo>
                    <a:pt x="41" y="55"/>
                  </a:lnTo>
                  <a:lnTo>
                    <a:pt x="41" y="44"/>
                  </a:lnTo>
                  <a:lnTo>
                    <a:pt x="113" y="44"/>
                  </a:lnTo>
                  <a:lnTo>
                    <a:pt x="219" y="178"/>
                  </a:lnTo>
                  <a:lnTo>
                    <a:pt x="325" y="313"/>
                  </a:lnTo>
                  <a:lnTo>
                    <a:pt x="325" y="93"/>
                  </a:lnTo>
                  <a:lnTo>
                    <a:pt x="325" y="86"/>
                  </a:lnTo>
                  <a:lnTo>
                    <a:pt x="325" y="84"/>
                  </a:lnTo>
                  <a:lnTo>
                    <a:pt x="325" y="82"/>
                  </a:lnTo>
                  <a:lnTo>
                    <a:pt x="323" y="77"/>
                  </a:lnTo>
                  <a:lnTo>
                    <a:pt x="322" y="75"/>
                  </a:lnTo>
                  <a:lnTo>
                    <a:pt x="322" y="73"/>
                  </a:lnTo>
                  <a:lnTo>
                    <a:pt x="321" y="71"/>
                  </a:lnTo>
                  <a:lnTo>
                    <a:pt x="321" y="69"/>
                  </a:lnTo>
                  <a:lnTo>
                    <a:pt x="319" y="67"/>
                  </a:lnTo>
                  <a:lnTo>
                    <a:pt x="319" y="66"/>
                  </a:lnTo>
                  <a:lnTo>
                    <a:pt x="316" y="63"/>
                  </a:lnTo>
                  <a:lnTo>
                    <a:pt x="315" y="62"/>
                  </a:lnTo>
                  <a:lnTo>
                    <a:pt x="314" y="62"/>
                  </a:lnTo>
                  <a:lnTo>
                    <a:pt x="311" y="59"/>
                  </a:lnTo>
                  <a:lnTo>
                    <a:pt x="308" y="58"/>
                  </a:lnTo>
                  <a:lnTo>
                    <a:pt x="306" y="56"/>
                  </a:lnTo>
                  <a:lnTo>
                    <a:pt x="303" y="56"/>
                  </a:lnTo>
                  <a:lnTo>
                    <a:pt x="299" y="55"/>
                  </a:lnTo>
                  <a:lnTo>
                    <a:pt x="296" y="55"/>
                  </a:lnTo>
                  <a:lnTo>
                    <a:pt x="292" y="55"/>
                  </a:lnTo>
                  <a:lnTo>
                    <a:pt x="289" y="55"/>
                  </a:lnTo>
                  <a:lnTo>
                    <a:pt x="278" y="55"/>
                  </a:lnTo>
                  <a:lnTo>
                    <a:pt x="278" y="43"/>
                  </a:lnTo>
                  <a:lnTo>
                    <a:pt x="278" y="43"/>
                  </a:lnTo>
                  <a:lnTo>
                    <a:pt x="1" y="1"/>
                  </a:lnTo>
                  <a:close/>
                </a:path>
              </a:pathLst>
            </a:custGeom>
            <a:solidFill>
              <a:srgbClr val="FFFFFF"/>
            </a:solidFill>
            <a:ln w="9525">
              <a:noFill/>
              <a:round/>
              <a:headEnd/>
              <a:tailEnd/>
            </a:ln>
          </p:spPr>
          <p:txBody>
            <a:bodyPr/>
            <a:lstStyle/>
            <a:p>
              <a:endParaRPr lang="en-US"/>
            </a:p>
          </p:txBody>
        </p:sp>
        <p:sp>
          <p:nvSpPr>
            <p:cNvPr id="3085" name="Freeform 13"/>
            <p:cNvSpPr>
              <a:spLocks/>
            </p:cNvSpPr>
            <p:nvPr userDrawn="1"/>
          </p:nvSpPr>
          <p:spPr bwMode="auto">
            <a:xfrm>
              <a:off x="4580" y="3191"/>
              <a:ext cx="127" cy="8"/>
            </a:xfrm>
            <a:custGeom>
              <a:avLst/>
              <a:gdLst/>
              <a:ahLst/>
              <a:cxnLst>
                <a:cxn ang="0">
                  <a:pos x="0" y="0"/>
                </a:cxn>
                <a:cxn ang="0">
                  <a:pos x="0" y="8"/>
                </a:cxn>
                <a:cxn ang="0">
                  <a:pos x="127" y="8"/>
                </a:cxn>
                <a:cxn ang="0">
                  <a:pos x="127" y="0"/>
                </a:cxn>
                <a:cxn ang="0">
                  <a:pos x="0" y="0"/>
                </a:cxn>
                <a:cxn ang="0">
                  <a:pos x="0" y="0"/>
                </a:cxn>
                <a:cxn ang="0">
                  <a:pos x="0" y="0"/>
                </a:cxn>
              </a:cxnLst>
              <a:rect l="0" t="0" r="r" b="b"/>
              <a:pathLst>
                <a:path w="127" h="8">
                  <a:moveTo>
                    <a:pt x="0" y="0"/>
                  </a:moveTo>
                  <a:lnTo>
                    <a:pt x="0" y="8"/>
                  </a:lnTo>
                  <a:lnTo>
                    <a:pt x="127" y="8"/>
                  </a:lnTo>
                  <a:lnTo>
                    <a:pt x="127"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6" name="Freeform 14"/>
            <p:cNvSpPr>
              <a:spLocks/>
            </p:cNvSpPr>
            <p:nvPr userDrawn="1"/>
          </p:nvSpPr>
          <p:spPr bwMode="auto">
            <a:xfrm>
              <a:off x="4703" y="3192"/>
              <a:ext cx="164" cy="210"/>
            </a:xfrm>
            <a:custGeom>
              <a:avLst/>
              <a:gdLst/>
              <a:ahLst/>
              <a:cxnLst>
                <a:cxn ang="0">
                  <a:pos x="6" y="0"/>
                </a:cxn>
                <a:cxn ang="0">
                  <a:pos x="0" y="6"/>
                </a:cxn>
                <a:cxn ang="0">
                  <a:pos x="157" y="210"/>
                </a:cxn>
                <a:cxn ang="0">
                  <a:pos x="164" y="206"/>
                </a:cxn>
                <a:cxn ang="0">
                  <a:pos x="6" y="0"/>
                </a:cxn>
                <a:cxn ang="0">
                  <a:pos x="6" y="0"/>
                </a:cxn>
                <a:cxn ang="0">
                  <a:pos x="6" y="0"/>
                </a:cxn>
              </a:cxnLst>
              <a:rect l="0" t="0" r="r" b="b"/>
              <a:pathLst>
                <a:path w="164" h="210">
                  <a:moveTo>
                    <a:pt x="6" y="0"/>
                  </a:moveTo>
                  <a:lnTo>
                    <a:pt x="0" y="6"/>
                  </a:lnTo>
                  <a:lnTo>
                    <a:pt x="157" y="210"/>
                  </a:lnTo>
                  <a:lnTo>
                    <a:pt x="164" y="206"/>
                  </a:lnTo>
                  <a:lnTo>
                    <a:pt x="6" y="0"/>
                  </a:lnTo>
                  <a:lnTo>
                    <a:pt x="6" y="0"/>
                  </a:lnTo>
                  <a:lnTo>
                    <a:pt x="6" y="0"/>
                  </a:lnTo>
                  <a:close/>
                </a:path>
              </a:pathLst>
            </a:custGeom>
            <a:solidFill>
              <a:srgbClr val="FFFFFF"/>
            </a:solidFill>
            <a:ln w="9525">
              <a:noFill/>
              <a:round/>
              <a:headEnd/>
              <a:tailEnd/>
            </a:ln>
          </p:spPr>
          <p:txBody>
            <a:bodyPr/>
            <a:lstStyle/>
            <a:p>
              <a:endParaRPr lang="en-US"/>
            </a:p>
          </p:txBody>
        </p:sp>
        <p:sp>
          <p:nvSpPr>
            <p:cNvPr id="3087" name="Freeform 15"/>
            <p:cNvSpPr>
              <a:spLocks/>
            </p:cNvSpPr>
            <p:nvPr userDrawn="1"/>
          </p:nvSpPr>
          <p:spPr bwMode="auto">
            <a:xfrm>
              <a:off x="4703" y="3191"/>
              <a:ext cx="6" cy="8"/>
            </a:xfrm>
            <a:custGeom>
              <a:avLst/>
              <a:gdLst/>
              <a:ahLst/>
              <a:cxnLst>
                <a:cxn ang="0">
                  <a:pos x="4" y="0"/>
                </a:cxn>
                <a:cxn ang="0">
                  <a:pos x="5" y="0"/>
                </a:cxn>
                <a:cxn ang="0">
                  <a:pos x="6" y="1"/>
                </a:cxn>
                <a:cxn ang="0">
                  <a:pos x="0" y="7"/>
                </a:cxn>
                <a:cxn ang="0">
                  <a:pos x="4" y="8"/>
                </a:cxn>
                <a:cxn ang="0">
                  <a:pos x="4" y="0"/>
                </a:cxn>
                <a:cxn ang="0">
                  <a:pos x="4" y="0"/>
                </a:cxn>
                <a:cxn ang="0">
                  <a:pos x="4" y="0"/>
                </a:cxn>
              </a:cxnLst>
              <a:rect l="0" t="0" r="r" b="b"/>
              <a:pathLst>
                <a:path w="6" h="8">
                  <a:moveTo>
                    <a:pt x="4" y="0"/>
                  </a:moveTo>
                  <a:lnTo>
                    <a:pt x="5" y="0"/>
                  </a:lnTo>
                  <a:lnTo>
                    <a:pt x="6" y="1"/>
                  </a:lnTo>
                  <a:lnTo>
                    <a:pt x="0" y="7"/>
                  </a:lnTo>
                  <a:lnTo>
                    <a:pt x="4" y="8"/>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088" name="Freeform 16"/>
            <p:cNvSpPr>
              <a:spLocks/>
            </p:cNvSpPr>
            <p:nvPr userDrawn="1"/>
          </p:nvSpPr>
          <p:spPr bwMode="auto">
            <a:xfrm>
              <a:off x="4860" y="3289"/>
              <a:ext cx="8" cy="111"/>
            </a:xfrm>
            <a:custGeom>
              <a:avLst/>
              <a:gdLst/>
              <a:ahLst/>
              <a:cxnLst>
                <a:cxn ang="0">
                  <a:pos x="0" y="0"/>
                </a:cxn>
                <a:cxn ang="0">
                  <a:pos x="8" y="0"/>
                </a:cxn>
                <a:cxn ang="0">
                  <a:pos x="8" y="111"/>
                </a:cxn>
                <a:cxn ang="0">
                  <a:pos x="0" y="111"/>
                </a:cxn>
                <a:cxn ang="0">
                  <a:pos x="0" y="0"/>
                </a:cxn>
                <a:cxn ang="0">
                  <a:pos x="0" y="0"/>
                </a:cxn>
                <a:cxn ang="0">
                  <a:pos x="0" y="0"/>
                </a:cxn>
              </a:cxnLst>
              <a:rect l="0" t="0" r="r" b="b"/>
              <a:pathLst>
                <a:path w="8" h="111">
                  <a:moveTo>
                    <a:pt x="0" y="0"/>
                  </a:moveTo>
                  <a:lnTo>
                    <a:pt x="8" y="0"/>
                  </a:lnTo>
                  <a:lnTo>
                    <a:pt x="8" y="111"/>
                  </a:lnTo>
                  <a:lnTo>
                    <a:pt x="0" y="11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9" name="Freeform 17"/>
            <p:cNvSpPr>
              <a:spLocks/>
            </p:cNvSpPr>
            <p:nvPr userDrawn="1"/>
          </p:nvSpPr>
          <p:spPr bwMode="auto">
            <a:xfrm>
              <a:off x="4860" y="3398"/>
              <a:ext cx="8" cy="13"/>
            </a:xfrm>
            <a:custGeom>
              <a:avLst/>
              <a:gdLst/>
              <a:ahLst/>
              <a:cxnLst>
                <a:cxn ang="0">
                  <a:pos x="0" y="4"/>
                </a:cxn>
                <a:cxn ang="0">
                  <a:pos x="8" y="13"/>
                </a:cxn>
                <a:cxn ang="0">
                  <a:pos x="8" y="2"/>
                </a:cxn>
                <a:cxn ang="0">
                  <a:pos x="0" y="2"/>
                </a:cxn>
                <a:cxn ang="0">
                  <a:pos x="7" y="0"/>
                </a:cxn>
                <a:cxn ang="0">
                  <a:pos x="0" y="4"/>
                </a:cxn>
                <a:cxn ang="0">
                  <a:pos x="0" y="4"/>
                </a:cxn>
                <a:cxn ang="0">
                  <a:pos x="0" y="4"/>
                </a:cxn>
              </a:cxnLst>
              <a:rect l="0" t="0" r="r" b="b"/>
              <a:pathLst>
                <a:path w="8" h="13">
                  <a:moveTo>
                    <a:pt x="0" y="4"/>
                  </a:moveTo>
                  <a:lnTo>
                    <a:pt x="8" y="13"/>
                  </a:lnTo>
                  <a:lnTo>
                    <a:pt x="8" y="2"/>
                  </a:lnTo>
                  <a:lnTo>
                    <a:pt x="0" y="2"/>
                  </a:lnTo>
                  <a:lnTo>
                    <a:pt x="7" y="0"/>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090" name="Freeform 18"/>
            <p:cNvSpPr>
              <a:spLocks/>
            </p:cNvSpPr>
            <p:nvPr userDrawn="1"/>
          </p:nvSpPr>
          <p:spPr bwMode="auto">
            <a:xfrm>
              <a:off x="4814" y="3284"/>
              <a:ext cx="50" cy="10"/>
            </a:xfrm>
            <a:custGeom>
              <a:avLst/>
              <a:gdLst/>
              <a:ahLst/>
              <a:cxnLst>
                <a:cxn ang="0">
                  <a:pos x="0" y="0"/>
                </a:cxn>
                <a:cxn ang="0">
                  <a:pos x="50" y="0"/>
                </a:cxn>
                <a:cxn ang="0">
                  <a:pos x="50" y="10"/>
                </a:cxn>
                <a:cxn ang="0">
                  <a:pos x="0" y="10"/>
                </a:cxn>
                <a:cxn ang="0">
                  <a:pos x="0" y="0"/>
                </a:cxn>
                <a:cxn ang="0">
                  <a:pos x="0" y="0"/>
                </a:cxn>
                <a:cxn ang="0">
                  <a:pos x="0" y="0"/>
                </a:cxn>
              </a:cxnLst>
              <a:rect l="0" t="0" r="r" b="b"/>
              <a:pathLst>
                <a:path w="50" h="10">
                  <a:moveTo>
                    <a:pt x="0" y="0"/>
                  </a:moveTo>
                  <a:lnTo>
                    <a:pt x="50" y="0"/>
                  </a:lnTo>
                  <a:lnTo>
                    <a:pt x="50" y="10"/>
                  </a:lnTo>
                  <a:lnTo>
                    <a:pt x="0" y="1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1" name="Freeform 19"/>
            <p:cNvSpPr>
              <a:spLocks/>
            </p:cNvSpPr>
            <p:nvPr userDrawn="1"/>
          </p:nvSpPr>
          <p:spPr bwMode="auto">
            <a:xfrm>
              <a:off x="4860" y="3284"/>
              <a:ext cx="8" cy="10"/>
            </a:xfrm>
            <a:custGeom>
              <a:avLst/>
              <a:gdLst/>
              <a:ahLst/>
              <a:cxnLst>
                <a:cxn ang="0">
                  <a:pos x="8" y="5"/>
                </a:cxn>
                <a:cxn ang="0">
                  <a:pos x="8" y="0"/>
                </a:cxn>
                <a:cxn ang="0">
                  <a:pos x="4" y="0"/>
                </a:cxn>
                <a:cxn ang="0">
                  <a:pos x="4" y="10"/>
                </a:cxn>
                <a:cxn ang="0">
                  <a:pos x="0" y="5"/>
                </a:cxn>
                <a:cxn ang="0">
                  <a:pos x="8" y="5"/>
                </a:cxn>
                <a:cxn ang="0">
                  <a:pos x="8" y="5"/>
                </a:cxn>
                <a:cxn ang="0">
                  <a:pos x="8" y="5"/>
                </a:cxn>
              </a:cxnLst>
              <a:rect l="0" t="0" r="r" b="b"/>
              <a:pathLst>
                <a:path w="8" h="10">
                  <a:moveTo>
                    <a:pt x="8" y="5"/>
                  </a:moveTo>
                  <a:lnTo>
                    <a:pt x="8" y="0"/>
                  </a:lnTo>
                  <a:lnTo>
                    <a:pt x="4" y="0"/>
                  </a:lnTo>
                  <a:lnTo>
                    <a:pt x="4" y="10"/>
                  </a:lnTo>
                  <a:lnTo>
                    <a:pt x="0" y="5"/>
                  </a:lnTo>
                  <a:lnTo>
                    <a:pt x="8" y="5"/>
                  </a:lnTo>
                  <a:lnTo>
                    <a:pt x="8" y="5"/>
                  </a:lnTo>
                  <a:lnTo>
                    <a:pt x="8" y="5"/>
                  </a:lnTo>
                  <a:close/>
                </a:path>
              </a:pathLst>
            </a:custGeom>
            <a:solidFill>
              <a:srgbClr val="FFFFFF"/>
            </a:solidFill>
            <a:ln w="9525">
              <a:noFill/>
              <a:round/>
              <a:headEnd/>
              <a:tailEnd/>
            </a:ln>
          </p:spPr>
          <p:txBody>
            <a:bodyPr/>
            <a:lstStyle/>
            <a:p>
              <a:endParaRPr lang="en-US"/>
            </a:p>
          </p:txBody>
        </p:sp>
        <p:sp>
          <p:nvSpPr>
            <p:cNvPr id="3092" name="Freeform 20"/>
            <p:cNvSpPr>
              <a:spLocks/>
            </p:cNvSpPr>
            <p:nvPr userDrawn="1"/>
          </p:nvSpPr>
          <p:spPr bwMode="auto">
            <a:xfrm>
              <a:off x="4810" y="3192"/>
              <a:ext cx="8" cy="97"/>
            </a:xfrm>
            <a:custGeom>
              <a:avLst/>
              <a:gdLst/>
              <a:ahLst/>
              <a:cxnLst>
                <a:cxn ang="0">
                  <a:pos x="0" y="0"/>
                </a:cxn>
                <a:cxn ang="0">
                  <a:pos x="8" y="0"/>
                </a:cxn>
                <a:cxn ang="0">
                  <a:pos x="8" y="97"/>
                </a:cxn>
                <a:cxn ang="0">
                  <a:pos x="0" y="97"/>
                </a:cxn>
                <a:cxn ang="0">
                  <a:pos x="0" y="0"/>
                </a:cxn>
                <a:cxn ang="0">
                  <a:pos x="0" y="0"/>
                </a:cxn>
                <a:cxn ang="0">
                  <a:pos x="0" y="0"/>
                </a:cxn>
              </a:cxnLst>
              <a:rect l="0" t="0" r="r" b="b"/>
              <a:pathLst>
                <a:path w="8" h="97">
                  <a:moveTo>
                    <a:pt x="0" y="0"/>
                  </a:moveTo>
                  <a:lnTo>
                    <a:pt x="8" y="0"/>
                  </a:lnTo>
                  <a:lnTo>
                    <a:pt x="8" y="97"/>
                  </a:lnTo>
                  <a:lnTo>
                    <a:pt x="0" y="97"/>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3" name="Freeform 21"/>
            <p:cNvSpPr>
              <a:spLocks/>
            </p:cNvSpPr>
            <p:nvPr userDrawn="1"/>
          </p:nvSpPr>
          <p:spPr bwMode="auto">
            <a:xfrm>
              <a:off x="4810" y="3284"/>
              <a:ext cx="8" cy="10"/>
            </a:xfrm>
            <a:custGeom>
              <a:avLst/>
              <a:gdLst/>
              <a:ahLst/>
              <a:cxnLst>
                <a:cxn ang="0">
                  <a:pos x="4" y="10"/>
                </a:cxn>
                <a:cxn ang="0">
                  <a:pos x="0" y="10"/>
                </a:cxn>
                <a:cxn ang="0">
                  <a:pos x="0" y="5"/>
                </a:cxn>
                <a:cxn ang="0">
                  <a:pos x="8" y="5"/>
                </a:cxn>
                <a:cxn ang="0">
                  <a:pos x="4" y="0"/>
                </a:cxn>
                <a:cxn ang="0">
                  <a:pos x="4" y="10"/>
                </a:cxn>
                <a:cxn ang="0">
                  <a:pos x="4" y="10"/>
                </a:cxn>
                <a:cxn ang="0">
                  <a:pos x="4" y="10"/>
                </a:cxn>
              </a:cxnLst>
              <a:rect l="0" t="0" r="r" b="b"/>
              <a:pathLst>
                <a:path w="8" h="10">
                  <a:moveTo>
                    <a:pt x="4" y="10"/>
                  </a:moveTo>
                  <a:lnTo>
                    <a:pt x="0" y="10"/>
                  </a:lnTo>
                  <a:lnTo>
                    <a:pt x="0" y="5"/>
                  </a:lnTo>
                  <a:lnTo>
                    <a:pt x="8" y="5"/>
                  </a:lnTo>
                  <a:lnTo>
                    <a:pt x="4" y="0"/>
                  </a:lnTo>
                  <a:lnTo>
                    <a:pt x="4" y="10"/>
                  </a:lnTo>
                  <a:lnTo>
                    <a:pt x="4" y="10"/>
                  </a:lnTo>
                  <a:lnTo>
                    <a:pt x="4" y="10"/>
                  </a:lnTo>
                  <a:close/>
                </a:path>
              </a:pathLst>
            </a:custGeom>
            <a:solidFill>
              <a:srgbClr val="FFFFFF"/>
            </a:solidFill>
            <a:ln w="9525">
              <a:noFill/>
              <a:round/>
              <a:headEnd/>
              <a:tailEnd/>
            </a:ln>
          </p:spPr>
          <p:txBody>
            <a:bodyPr/>
            <a:lstStyle/>
            <a:p>
              <a:endParaRPr lang="en-US"/>
            </a:p>
          </p:txBody>
        </p:sp>
        <p:sp>
          <p:nvSpPr>
            <p:cNvPr id="3094" name="Freeform 22"/>
            <p:cNvSpPr>
              <a:spLocks/>
            </p:cNvSpPr>
            <p:nvPr userDrawn="1"/>
          </p:nvSpPr>
          <p:spPr bwMode="auto">
            <a:xfrm>
              <a:off x="4814" y="3188"/>
              <a:ext cx="204" cy="8"/>
            </a:xfrm>
            <a:custGeom>
              <a:avLst/>
              <a:gdLst/>
              <a:ahLst/>
              <a:cxnLst>
                <a:cxn ang="0">
                  <a:pos x="0" y="0"/>
                </a:cxn>
                <a:cxn ang="0">
                  <a:pos x="0" y="8"/>
                </a:cxn>
                <a:cxn ang="0">
                  <a:pos x="204" y="8"/>
                </a:cxn>
                <a:cxn ang="0">
                  <a:pos x="204" y="0"/>
                </a:cxn>
                <a:cxn ang="0">
                  <a:pos x="0" y="0"/>
                </a:cxn>
                <a:cxn ang="0">
                  <a:pos x="0" y="0"/>
                </a:cxn>
                <a:cxn ang="0">
                  <a:pos x="0" y="0"/>
                </a:cxn>
              </a:cxnLst>
              <a:rect l="0" t="0" r="r" b="b"/>
              <a:pathLst>
                <a:path w="204" h="8">
                  <a:moveTo>
                    <a:pt x="0" y="0"/>
                  </a:moveTo>
                  <a:lnTo>
                    <a:pt x="0" y="8"/>
                  </a:lnTo>
                  <a:lnTo>
                    <a:pt x="204" y="8"/>
                  </a:lnTo>
                  <a:lnTo>
                    <a:pt x="204"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5" name="Freeform 23"/>
            <p:cNvSpPr>
              <a:spLocks/>
            </p:cNvSpPr>
            <p:nvPr userDrawn="1"/>
          </p:nvSpPr>
          <p:spPr bwMode="auto">
            <a:xfrm>
              <a:off x="4810" y="3188"/>
              <a:ext cx="8" cy="8"/>
            </a:xfrm>
            <a:custGeom>
              <a:avLst/>
              <a:gdLst/>
              <a:ahLst/>
              <a:cxnLst>
                <a:cxn ang="0">
                  <a:pos x="0" y="4"/>
                </a:cxn>
                <a:cxn ang="0">
                  <a:pos x="0" y="0"/>
                </a:cxn>
                <a:cxn ang="0">
                  <a:pos x="4" y="0"/>
                </a:cxn>
                <a:cxn ang="0">
                  <a:pos x="4" y="8"/>
                </a:cxn>
                <a:cxn ang="0">
                  <a:pos x="8" y="4"/>
                </a:cxn>
                <a:cxn ang="0">
                  <a:pos x="0" y="4"/>
                </a:cxn>
                <a:cxn ang="0">
                  <a:pos x="0" y="4"/>
                </a:cxn>
                <a:cxn ang="0">
                  <a:pos x="0" y="4"/>
                </a:cxn>
              </a:cxnLst>
              <a:rect l="0" t="0" r="r" b="b"/>
              <a:pathLst>
                <a:path w="8" h="8">
                  <a:moveTo>
                    <a:pt x="0" y="4"/>
                  </a:moveTo>
                  <a:lnTo>
                    <a:pt x="0" y="0"/>
                  </a:lnTo>
                  <a:lnTo>
                    <a:pt x="4" y="0"/>
                  </a:lnTo>
                  <a:lnTo>
                    <a:pt x="4" y="8"/>
                  </a:lnTo>
                  <a:lnTo>
                    <a:pt x="8" y="4"/>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096" name="Freeform 24"/>
            <p:cNvSpPr>
              <a:spLocks/>
            </p:cNvSpPr>
            <p:nvPr userDrawn="1"/>
          </p:nvSpPr>
          <p:spPr bwMode="auto">
            <a:xfrm>
              <a:off x="5014" y="3192"/>
              <a:ext cx="8" cy="97"/>
            </a:xfrm>
            <a:custGeom>
              <a:avLst/>
              <a:gdLst/>
              <a:ahLst/>
              <a:cxnLst>
                <a:cxn ang="0">
                  <a:pos x="0" y="0"/>
                </a:cxn>
                <a:cxn ang="0">
                  <a:pos x="8" y="0"/>
                </a:cxn>
                <a:cxn ang="0">
                  <a:pos x="8" y="97"/>
                </a:cxn>
                <a:cxn ang="0">
                  <a:pos x="0" y="97"/>
                </a:cxn>
                <a:cxn ang="0">
                  <a:pos x="0" y="0"/>
                </a:cxn>
                <a:cxn ang="0">
                  <a:pos x="0" y="0"/>
                </a:cxn>
                <a:cxn ang="0">
                  <a:pos x="0" y="0"/>
                </a:cxn>
              </a:cxnLst>
              <a:rect l="0" t="0" r="r" b="b"/>
              <a:pathLst>
                <a:path w="8" h="97">
                  <a:moveTo>
                    <a:pt x="0" y="0"/>
                  </a:moveTo>
                  <a:lnTo>
                    <a:pt x="8" y="0"/>
                  </a:lnTo>
                  <a:lnTo>
                    <a:pt x="8" y="97"/>
                  </a:lnTo>
                  <a:lnTo>
                    <a:pt x="0" y="97"/>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7" name="Freeform 25"/>
            <p:cNvSpPr>
              <a:spLocks/>
            </p:cNvSpPr>
            <p:nvPr userDrawn="1"/>
          </p:nvSpPr>
          <p:spPr bwMode="auto">
            <a:xfrm>
              <a:off x="5014" y="3188"/>
              <a:ext cx="8" cy="8"/>
            </a:xfrm>
            <a:custGeom>
              <a:avLst/>
              <a:gdLst/>
              <a:ahLst/>
              <a:cxnLst>
                <a:cxn ang="0">
                  <a:pos x="4" y="0"/>
                </a:cxn>
                <a:cxn ang="0">
                  <a:pos x="8" y="0"/>
                </a:cxn>
                <a:cxn ang="0">
                  <a:pos x="8" y="4"/>
                </a:cxn>
                <a:cxn ang="0">
                  <a:pos x="0" y="4"/>
                </a:cxn>
                <a:cxn ang="0">
                  <a:pos x="4" y="8"/>
                </a:cxn>
                <a:cxn ang="0">
                  <a:pos x="4" y="0"/>
                </a:cxn>
                <a:cxn ang="0">
                  <a:pos x="4" y="0"/>
                </a:cxn>
                <a:cxn ang="0">
                  <a:pos x="4" y="0"/>
                </a:cxn>
              </a:cxnLst>
              <a:rect l="0" t="0" r="r" b="b"/>
              <a:pathLst>
                <a:path w="8" h="8">
                  <a:moveTo>
                    <a:pt x="4" y="0"/>
                  </a:moveTo>
                  <a:lnTo>
                    <a:pt x="8" y="0"/>
                  </a:lnTo>
                  <a:lnTo>
                    <a:pt x="8" y="4"/>
                  </a:lnTo>
                  <a:lnTo>
                    <a:pt x="0" y="4"/>
                  </a:lnTo>
                  <a:lnTo>
                    <a:pt x="4" y="8"/>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098" name="Freeform 26"/>
            <p:cNvSpPr>
              <a:spLocks/>
            </p:cNvSpPr>
            <p:nvPr userDrawn="1"/>
          </p:nvSpPr>
          <p:spPr bwMode="auto">
            <a:xfrm>
              <a:off x="4965" y="3285"/>
              <a:ext cx="53" cy="9"/>
            </a:xfrm>
            <a:custGeom>
              <a:avLst/>
              <a:gdLst/>
              <a:ahLst/>
              <a:cxnLst>
                <a:cxn ang="0">
                  <a:pos x="0" y="0"/>
                </a:cxn>
                <a:cxn ang="0">
                  <a:pos x="53" y="0"/>
                </a:cxn>
                <a:cxn ang="0">
                  <a:pos x="53" y="9"/>
                </a:cxn>
                <a:cxn ang="0">
                  <a:pos x="0" y="9"/>
                </a:cxn>
                <a:cxn ang="0">
                  <a:pos x="0" y="0"/>
                </a:cxn>
                <a:cxn ang="0">
                  <a:pos x="0" y="0"/>
                </a:cxn>
                <a:cxn ang="0">
                  <a:pos x="0" y="0"/>
                </a:cxn>
              </a:cxnLst>
              <a:rect l="0" t="0" r="r" b="b"/>
              <a:pathLst>
                <a:path w="53" h="9">
                  <a:moveTo>
                    <a:pt x="0" y="0"/>
                  </a:moveTo>
                  <a:lnTo>
                    <a:pt x="53" y="0"/>
                  </a:lnTo>
                  <a:lnTo>
                    <a:pt x="53" y="9"/>
                  </a:lnTo>
                  <a:lnTo>
                    <a:pt x="0" y="9"/>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9" name="Freeform 27"/>
            <p:cNvSpPr>
              <a:spLocks/>
            </p:cNvSpPr>
            <p:nvPr userDrawn="1"/>
          </p:nvSpPr>
          <p:spPr bwMode="auto">
            <a:xfrm>
              <a:off x="5014" y="3285"/>
              <a:ext cx="8" cy="9"/>
            </a:xfrm>
            <a:custGeom>
              <a:avLst/>
              <a:gdLst/>
              <a:ahLst/>
              <a:cxnLst>
                <a:cxn ang="0">
                  <a:pos x="8" y="4"/>
                </a:cxn>
                <a:cxn ang="0">
                  <a:pos x="8" y="9"/>
                </a:cxn>
                <a:cxn ang="0">
                  <a:pos x="4" y="9"/>
                </a:cxn>
                <a:cxn ang="0">
                  <a:pos x="4" y="0"/>
                </a:cxn>
                <a:cxn ang="0">
                  <a:pos x="0" y="4"/>
                </a:cxn>
                <a:cxn ang="0">
                  <a:pos x="8" y="4"/>
                </a:cxn>
                <a:cxn ang="0">
                  <a:pos x="8" y="4"/>
                </a:cxn>
                <a:cxn ang="0">
                  <a:pos x="8" y="4"/>
                </a:cxn>
              </a:cxnLst>
              <a:rect l="0" t="0" r="r" b="b"/>
              <a:pathLst>
                <a:path w="8" h="9">
                  <a:moveTo>
                    <a:pt x="8" y="4"/>
                  </a:moveTo>
                  <a:lnTo>
                    <a:pt x="8" y="9"/>
                  </a:lnTo>
                  <a:lnTo>
                    <a:pt x="4" y="9"/>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00" name="Freeform 28"/>
            <p:cNvSpPr>
              <a:spLocks/>
            </p:cNvSpPr>
            <p:nvPr userDrawn="1"/>
          </p:nvSpPr>
          <p:spPr bwMode="auto">
            <a:xfrm>
              <a:off x="4962" y="3289"/>
              <a:ext cx="7" cy="242"/>
            </a:xfrm>
            <a:custGeom>
              <a:avLst/>
              <a:gdLst/>
              <a:ahLst/>
              <a:cxnLst>
                <a:cxn ang="0">
                  <a:pos x="7" y="0"/>
                </a:cxn>
                <a:cxn ang="0">
                  <a:pos x="0" y="0"/>
                </a:cxn>
                <a:cxn ang="0">
                  <a:pos x="0" y="121"/>
                </a:cxn>
                <a:cxn ang="0">
                  <a:pos x="0" y="242"/>
                </a:cxn>
                <a:cxn ang="0">
                  <a:pos x="7" y="242"/>
                </a:cxn>
                <a:cxn ang="0">
                  <a:pos x="7" y="121"/>
                </a:cxn>
                <a:cxn ang="0">
                  <a:pos x="7" y="0"/>
                </a:cxn>
                <a:cxn ang="0">
                  <a:pos x="7" y="0"/>
                </a:cxn>
                <a:cxn ang="0">
                  <a:pos x="7" y="0"/>
                </a:cxn>
              </a:cxnLst>
              <a:rect l="0" t="0" r="r" b="b"/>
              <a:pathLst>
                <a:path w="7" h="242">
                  <a:moveTo>
                    <a:pt x="7" y="0"/>
                  </a:moveTo>
                  <a:lnTo>
                    <a:pt x="0" y="0"/>
                  </a:lnTo>
                  <a:lnTo>
                    <a:pt x="0" y="121"/>
                  </a:lnTo>
                  <a:lnTo>
                    <a:pt x="0" y="242"/>
                  </a:lnTo>
                  <a:lnTo>
                    <a:pt x="7" y="242"/>
                  </a:lnTo>
                  <a:lnTo>
                    <a:pt x="7" y="121"/>
                  </a:lnTo>
                  <a:lnTo>
                    <a:pt x="7" y="0"/>
                  </a:lnTo>
                  <a:lnTo>
                    <a:pt x="7" y="0"/>
                  </a:lnTo>
                  <a:lnTo>
                    <a:pt x="7" y="0"/>
                  </a:lnTo>
                  <a:close/>
                </a:path>
              </a:pathLst>
            </a:custGeom>
            <a:solidFill>
              <a:srgbClr val="FFFFFF"/>
            </a:solidFill>
            <a:ln w="9525">
              <a:noFill/>
              <a:round/>
              <a:headEnd/>
              <a:tailEnd/>
            </a:ln>
          </p:spPr>
          <p:txBody>
            <a:bodyPr/>
            <a:lstStyle/>
            <a:p>
              <a:endParaRPr lang="en-US"/>
            </a:p>
          </p:txBody>
        </p:sp>
        <p:sp>
          <p:nvSpPr>
            <p:cNvPr id="3101" name="Freeform 29"/>
            <p:cNvSpPr>
              <a:spLocks/>
            </p:cNvSpPr>
            <p:nvPr userDrawn="1"/>
          </p:nvSpPr>
          <p:spPr bwMode="auto">
            <a:xfrm>
              <a:off x="4962" y="3285"/>
              <a:ext cx="7" cy="9"/>
            </a:xfrm>
            <a:custGeom>
              <a:avLst/>
              <a:gdLst/>
              <a:ahLst/>
              <a:cxnLst>
                <a:cxn ang="0">
                  <a:pos x="3" y="0"/>
                </a:cxn>
                <a:cxn ang="0">
                  <a:pos x="0" y="0"/>
                </a:cxn>
                <a:cxn ang="0">
                  <a:pos x="0" y="4"/>
                </a:cxn>
                <a:cxn ang="0">
                  <a:pos x="7" y="4"/>
                </a:cxn>
                <a:cxn ang="0">
                  <a:pos x="3" y="9"/>
                </a:cxn>
                <a:cxn ang="0">
                  <a:pos x="3" y="0"/>
                </a:cxn>
                <a:cxn ang="0">
                  <a:pos x="3" y="0"/>
                </a:cxn>
                <a:cxn ang="0">
                  <a:pos x="3" y="0"/>
                </a:cxn>
              </a:cxnLst>
              <a:rect l="0" t="0" r="r" b="b"/>
              <a:pathLst>
                <a:path w="7" h="9">
                  <a:moveTo>
                    <a:pt x="3" y="0"/>
                  </a:moveTo>
                  <a:lnTo>
                    <a:pt x="0" y="0"/>
                  </a:lnTo>
                  <a:lnTo>
                    <a:pt x="0" y="4"/>
                  </a:lnTo>
                  <a:lnTo>
                    <a:pt x="7" y="4"/>
                  </a:lnTo>
                  <a:lnTo>
                    <a:pt x="3" y="9"/>
                  </a:lnTo>
                  <a:lnTo>
                    <a:pt x="3" y="0"/>
                  </a:lnTo>
                  <a:lnTo>
                    <a:pt x="3" y="0"/>
                  </a:lnTo>
                  <a:lnTo>
                    <a:pt x="3" y="0"/>
                  </a:lnTo>
                  <a:close/>
                </a:path>
              </a:pathLst>
            </a:custGeom>
            <a:solidFill>
              <a:srgbClr val="FFFFFF"/>
            </a:solidFill>
            <a:ln w="9525">
              <a:noFill/>
              <a:round/>
              <a:headEnd/>
              <a:tailEnd/>
            </a:ln>
          </p:spPr>
          <p:txBody>
            <a:bodyPr/>
            <a:lstStyle/>
            <a:p>
              <a:endParaRPr lang="en-US"/>
            </a:p>
          </p:txBody>
        </p:sp>
        <p:sp>
          <p:nvSpPr>
            <p:cNvPr id="3102" name="Freeform 30"/>
            <p:cNvSpPr>
              <a:spLocks/>
            </p:cNvSpPr>
            <p:nvPr userDrawn="1"/>
          </p:nvSpPr>
          <p:spPr bwMode="auto">
            <a:xfrm>
              <a:off x="4965" y="3526"/>
              <a:ext cx="53" cy="9"/>
            </a:xfrm>
            <a:custGeom>
              <a:avLst/>
              <a:gdLst/>
              <a:ahLst/>
              <a:cxnLst>
                <a:cxn ang="0">
                  <a:pos x="0" y="0"/>
                </a:cxn>
                <a:cxn ang="0">
                  <a:pos x="0" y="7"/>
                </a:cxn>
                <a:cxn ang="0">
                  <a:pos x="53" y="9"/>
                </a:cxn>
                <a:cxn ang="0">
                  <a:pos x="53" y="0"/>
                </a:cxn>
                <a:cxn ang="0">
                  <a:pos x="0" y="0"/>
                </a:cxn>
                <a:cxn ang="0">
                  <a:pos x="0" y="0"/>
                </a:cxn>
                <a:cxn ang="0">
                  <a:pos x="0" y="0"/>
                </a:cxn>
              </a:cxnLst>
              <a:rect l="0" t="0" r="r" b="b"/>
              <a:pathLst>
                <a:path w="53" h="9">
                  <a:moveTo>
                    <a:pt x="0" y="0"/>
                  </a:moveTo>
                  <a:lnTo>
                    <a:pt x="0" y="7"/>
                  </a:lnTo>
                  <a:lnTo>
                    <a:pt x="53" y="9"/>
                  </a:lnTo>
                  <a:lnTo>
                    <a:pt x="53"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3" name="Freeform 31"/>
            <p:cNvSpPr>
              <a:spLocks/>
            </p:cNvSpPr>
            <p:nvPr userDrawn="1"/>
          </p:nvSpPr>
          <p:spPr bwMode="auto">
            <a:xfrm>
              <a:off x="4962" y="3526"/>
              <a:ext cx="7" cy="7"/>
            </a:xfrm>
            <a:custGeom>
              <a:avLst/>
              <a:gdLst/>
              <a:ahLst/>
              <a:cxnLst>
                <a:cxn ang="0">
                  <a:pos x="0" y="5"/>
                </a:cxn>
                <a:cxn ang="0">
                  <a:pos x="0" y="7"/>
                </a:cxn>
                <a:cxn ang="0">
                  <a:pos x="3" y="7"/>
                </a:cxn>
                <a:cxn ang="0">
                  <a:pos x="3" y="0"/>
                </a:cxn>
                <a:cxn ang="0">
                  <a:pos x="7" y="5"/>
                </a:cxn>
                <a:cxn ang="0">
                  <a:pos x="0" y="5"/>
                </a:cxn>
                <a:cxn ang="0">
                  <a:pos x="0" y="5"/>
                </a:cxn>
                <a:cxn ang="0">
                  <a:pos x="0" y="5"/>
                </a:cxn>
              </a:cxnLst>
              <a:rect l="0" t="0" r="r" b="b"/>
              <a:pathLst>
                <a:path w="7" h="7">
                  <a:moveTo>
                    <a:pt x="0" y="5"/>
                  </a:moveTo>
                  <a:lnTo>
                    <a:pt x="0" y="7"/>
                  </a:lnTo>
                  <a:lnTo>
                    <a:pt x="3" y="7"/>
                  </a:lnTo>
                  <a:lnTo>
                    <a:pt x="3" y="0"/>
                  </a:lnTo>
                  <a:lnTo>
                    <a:pt x="7" y="5"/>
                  </a:lnTo>
                  <a:lnTo>
                    <a:pt x="0" y="5"/>
                  </a:lnTo>
                  <a:lnTo>
                    <a:pt x="0" y="5"/>
                  </a:lnTo>
                  <a:lnTo>
                    <a:pt x="0" y="5"/>
                  </a:lnTo>
                  <a:close/>
                </a:path>
              </a:pathLst>
            </a:custGeom>
            <a:solidFill>
              <a:srgbClr val="FFFFFF"/>
            </a:solidFill>
            <a:ln w="9525">
              <a:noFill/>
              <a:round/>
              <a:headEnd/>
              <a:tailEnd/>
            </a:ln>
          </p:spPr>
          <p:txBody>
            <a:bodyPr/>
            <a:lstStyle/>
            <a:p>
              <a:endParaRPr lang="en-US"/>
            </a:p>
          </p:txBody>
        </p:sp>
        <p:sp>
          <p:nvSpPr>
            <p:cNvPr id="3104" name="Freeform 32"/>
            <p:cNvSpPr>
              <a:spLocks/>
            </p:cNvSpPr>
            <p:nvPr userDrawn="1"/>
          </p:nvSpPr>
          <p:spPr bwMode="auto">
            <a:xfrm>
              <a:off x="5014" y="3531"/>
              <a:ext cx="8" cy="93"/>
            </a:xfrm>
            <a:custGeom>
              <a:avLst/>
              <a:gdLst/>
              <a:ahLst/>
              <a:cxnLst>
                <a:cxn ang="0">
                  <a:pos x="0" y="0"/>
                </a:cxn>
                <a:cxn ang="0">
                  <a:pos x="8" y="0"/>
                </a:cxn>
                <a:cxn ang="0">
                  <a:pos x="8" y="93"/>
                </a:cxn>
                <a:cxn ang="0">
                  <a:pos x="0" y="93"/>
                </a:cxn>
                <a:cxn ang="0">
                  <a:pos x="0" y="0"/>
                </a:cxn>
                <a:cxn ang="0">
                  <a:pos x="0" y="0"/>
                </a:cxn>
                <a:cxn ang="0">
                  <a:pos x="0" y="0"/>
                </a:cxn>
              </a:cxnLst>
              <a:rect l="0" t="0" r="r" b="b"/>
              <a:pathLst>
                <a:path w="8" h="93">
                  <a:moveTo>
                    <a:pt x="0" y="0"/>
                  </a:moveTo>
                  <a:lnTo>
                    <a:pt x="8" y="0"/>
                  </a:lnTo>
                  <a:lnTo>
                    <a:pt x="8" y="93"/>
                  </a:lnTo>
                  <a:lnTo>
                    <a:pt x="0" y="93"/>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5" name="Freeform 33"/>
            <p:cNvSpPr>
              <a:spLocks/>
            </p:cNvSpPr>
            <p:nvPr userDrawn="1"/>
          </p:nvSpPr>
          <p:spPr bwMode="auto">
            <a:xfrm>
              <a:off x="5014" y="3526"/>
              <a:ext cx="8" cy="9"/>
            </a:xfrm>
            <a:custGeom>
              <a:avLst/>
              <a:gdLst/>
              <a:ahLst/>
              <a:cxnLst>
                <a:cxn ang="0">
                  <a:pos x="4" y="0"/>
                </a:cxn>
                <a:cxn ang="0">
                  <a:pos x="8" y="0"/>
                </a:cxn>
                <a:cxn ang="0">
                  <a:pos x="8" y="5"/>
                </a:cxn>
                <a:cxn ang="0">
                  <a:pos x="0" y="5"/>
                </a:cxn>
                <a:cxn ang="0">
                  <a:pos x="4" y="9"/>
                </a:cxn>
                <a:cxn ang="0">
                  <a:pos x="4" y="0"/>
                </a:cxn>
                <a:cxn ang="0">
                  <a:pos x="4" y="0"/>
                </a:cxn>
                <a:cxn ang="0">
                  <a:pos x="4" y="0"/>
                </a:cxn>
              </a:cxnLst>
              <a:rect l="0" t="0" r="r" b="b"/>
              <a:pathLst>
                <a:path w="8" h="9">
                  <a:moveTo>
                    <a:pt x="4" y="0"/>
                  </a:moveTo>
                  <a:lnTo>
                    <a:pt x="8" y="0"/>
                  </a:lnTo>
                  <a:lnTo>
                    <a:pt x="8" y="5"/>
                  </a:lnTo>
                  <a:lnTo>
                    <a:pt x="0" y="5"/>
                  </a:lnTo>
                  <a:lnTo>
                    <a:pt x="4" y="9"/>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106" name="Freeform 34"/>
            <p:cNvSpPr>
              <a:spLocks/>
            </p:cNvSpPr>
            <p:nvPr userDrawn="1"/>
          </p:nvSpPr>
          <p:spPr bwMode="auto">
            <a:xfrm>
              <a:off x="4887" y="3620"/>
              <a:ext cx="131" cy="8"/>
            </a:xfrm>
            <a:custGeom>
              <a:avLst/>
              <a:gdLst/>
              <a:ahLst/>
              <a:cxnLst>
                <a:cxn ang="0">
                  <a:pos x="0" y="0"/>
                </a:cxn>
                <a:cxn ang="0">
                  <a:pos x="131" y="0"/>
                </a:cxn>
                <a:cxn ang="0">
                  <a:pos x="131" y="8"/>
                </a:cxn>
                <a:cxn ang="0">
                  <a:pos x="0" y="8"/>
                </a:cxn>
                <a:cxn ang="0">
                  <a:pos x="0" y="0"/>
                </a:cxn>
                <a:cxn ang="0">
                  <a:pos x="0" y="0"/>
                </a:cxn>
                <a:cxn ang="0">
                  <a:pos x="0" y="0"/>
                </a:cxn>
              </a:cxnLst>
              <a:rect l="0" t="0" r="r" b="b"/>
              <a:pathLst>
                <a:path w="131" h="8">
                  <a:moveTo>
                    <a:pt x="0" y="0"/>
                  </a:moveTo>
                  <a:lnTo>
                    <a:pt x="131" y="0"/>
                  </a:lnTo>
                  <a:lnTo>
                    <a:pt x="131"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7" name="Freeform 35"/>
            <p:cNvSpPr>
              <a:spLocks/>
            </p:cNvSpPr>
            <p:nvPr userDrawn="1"/>
          </p:nvSpPr>
          <p:spPr bwMode="auto">
            <a:xfrm>
              <a:off x="5014" y="3620"/>
              <a:ext cx="8" cy="8"/>
            </a:xfrm>
            <a:custGeom>
              <a:avLst/>
              <a:gdLst/>
              <a:ahLst/>
              <a:cxnLst>
                <a:cxn ang="0">
                  <a:pos x="8" y="4"/>
                </a:cxn>
                <a:cxn ang="0">
                  <a:pos x="8" y="8"/>
                </a:cxn>
                <a:cxn ang="0">
                  <a:pos x="4" y="8"/>
                </a:cxn>
                <a:cxn ang="0">
                  <a:pos x="4" y="0"/>
                </a:cxn>
                <a:cxn ang="0">
                  <a:pos x="0" y="4"/>
                </a:cxn>
                <a:cxn ang="0">
                  <a:pos x="8" y="4"/>
                </a:cxn>
                <a:cxn ang="0">
                  <a:pos x="8" y="4"/>
                </a:cxn>
                <a:cxn ang="0">
                  <a:pos x="8" y="4"/>
                </a:cxn>
              </a:cxnLst>
              <a:rect l="0" t="0" r="r" b="b"/>
              <a:pathLst>
                <a:path w="8" h="8">
                  <a:moveTo>
                    <a:pt x="8" y="4"/>
                  </a:moveTo>
                  <a:lnTo>
                    <a:pt x="8" y="8"/>
                  </a:lnTo>
                  <a:lnTo>
                    <a:pt x="4" y="8"/>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08" name="Freeform 36"/>
            <p:cNvSpPr>
              <a:spLocks/>
            </p:cNvSpPr>
            <p:nvPr userDrawn="1"/>
          </p:nvSpPr>
          <p:spPr bwMode="auto">
            <a:xfrm>
              <a:off x="4726" y="3426"/>
              <a:ext cx="164" cy="201"/>
            </a:xfrm>
            <a:custGeom>
              <a:avLst/>
              <a:gdLst/>
              <a:ahLst/>
              <a:cxnLst>
                <a:cxn ang="0">
                  <a:pos x="159" y="201"/>
                </a:cxn>
                <a:cxn ang="0">
                  <a:pos x="164" y="195"/>
                </a:cxn>
                <a:cxn ang="0">
                  <a:pos x="5" y="0"/>
                </a:cxn>
                <a:cxn ang="0">
                  <a:pos x="0" y="5"/>
                </a:cxn>
                <a:cxn ang="0">
                  <a:pos x="159" y="201"/>
                </a:cxn>
                <a:cxn ang="0">
                  <a:pos x="159" y="201"/>
                </a:cxn>
                <a:cxn ang="0">
                  <a:pos x="159" y="201"/>
                </a:cxn>
              </a:cxnLst>
              <a:rect l="0" t="0" r="r" b="b"/>
              <a:pathLst>
                <a:path w="164" h="201">
                  <a:moveTo>
                    <a:pt x="159" y="201"/>
                  </a:moveTo>
                  <a:lnTo>
                    <a:pt x="164" y="195"/>
                  </a:lnTo>
                  <a:lnTo>
                    <a:pt x="5" y="0"/>
                  </a:lnTo>
                  <a:lnTo>
                    <a:pt x="0" y="5"/>
                  </a:lnTo>
                  <a:lnTo>
                    <a:pt x="159" y="201"/>
                  </a:lnTo>
                  <a:lnTo>
                    <a:pt x="159" y="201"/>
                  </a:lnTo>
                  <a:lnTo>
                    <a:pt x="159" y="201"/>
                  </a:lnTo>
                  <a:close/>
                </a:path>
              </a:pathLst>
            </a:custGeom>
            <a:solidFill>
              <a:srgbClr val="FFFFFF"/>
            </a:solidFill>
            <a:ln w="9525">
              <a:noFill/>
              <a:round/>
              <a:headEnd/>
              <a:tailEnd/>
            </a:ln>
          </p:spPr>
          <p:txBody>
            <a:bodyPr/>
            <a:lstStyle/>
            <a:p>
              <a:endParaRPr lang="en-US"/>
            </a:p>
          </p:txBody>
        </p:sp>
        <p:sp>
          <p:nvSpPr>
            <p:cNvPr id="3109" name="Freeform 37"/>
            <p:cNvSpPr>
              <a:spLocks/>
            </p:cNvSpPr>
            <p:nvPr userDrawn="1"/>
          </p:nvSpPr>
          <p:spPr bwMode="auto">
            <a:xfrm>
              <a:off x="4885" y="3620"/>
              <a:ext cx="5" cy="8"/>
            </a:xfrm>
            <a:custGeom>
              <a:avLst/>
              <a:gdLst/>
              <a:ahLst/>
              <a:cxnLst>
                <a:cxn ang="0">
                  <a:pos x="2" y="8"/>
                </a:cxn>
                <a:cxn ang="0">
                  <a:pos x="0" y="8"/>
                </a:cxn>
                <a:cxn ang="0">
                  <a:pos x="0" y="7"/>
                </a:cxn>
                <a:cxn ang="0">
                  <a:pos x="5" y="1"/>
                </a:cxn>
                <a:cxn ang="0">
                  <a:pos x="2" y="0"/>
                </a:cxn>
                <a:cxn ang="0">
                  <a:pos x="2" y="8"/>
                </a:cxn>
                <a:cxn ang="0">
                  <a:pos x="2" y="8"/>
                </a:cxn>
                <a:cxn ang="0">
                  <a:pos x="2" y="8"/>
                </a:cxn>
              </a:cxnLst>
              <a:rect l="0" t="0" r="r" b="b"/>
              <a:pathLst>
                <a:path w="5" h="8">
                  <a:moveTo>
                    <a:pt x="2" y="8"/>
                  </a:moveTo>
                  <a:lnTo>
                    <a:pt x="0" y="8"/>
                  </a:lnTo>
                  <a:lnTo>
                    <a:pt x="0" y="7"/>
                  </a:lnTo>
                  <a:lnTo>
                    <a:pt x="5" y="1"/>
                  </a:lnTo>
                  <a:lnTo>
                    <a:pt x="2" y="0"/>
                  </a:lnTo>
                  <a:lnTo>
                    <a:pt x="2" y="8"/>
                  </a:lnTo>
                  <a:lnTo>
                    <a:pt x="2" y="8"/>
                  </a:lnTo>
                  <a:lnTo>
                    <a:pt x="2" y="8"/>
                  </a:lnTo>
                  <a:close/>
                </a:path>
              </a:pathLst>
            </a:custGeom>
            <a:solidFill>
              <a:srgbClr val="FFFFFF"/>
            </a:solidFill>
            <a:ln w="9525">
              <a:noFill/>
              <a:round/>
              <a:headEnd/>
              <a:tailEnd/>
            </a:ln>
          </p:spPr>
          <p:txBody>
            <a:bodyPr/>
            <a:lstStyle/>
            <a:p>
              <a:endParaRPr lang="en-US"/>
            </a:p>
          </p:txBody>
        </p:sp>
        <p:sp>
          <p:nvSpPr>
            <p:cNvPr id="3110" name="Freeform 38"/>
            <p:cNvSpPr>
              <a:spLocks/>
            </p:cNvSpPr>
            <p:nvPr userDrawn="1"/>
          </p:nvSpPr>
          <p:spPr bwMode="auto">
            <a:xfrm>
              <a:off x="4724" y="3429"/>
              <a:ext cx="9" cy="102"/>
            </a:xfrm>
            <a:custGeom>
              <a:avLst/>
              <a:gdLst/>
              <a:ahLst/>
              <a:cxnLst>
                <a:cxn ang="0">
                  <a:pos x="0" y="0"/>
                </a:cxn>
                <a:cxn ang="0">
                  <a:pos x="9" y="0"/>
                </a:cxn>
                <a:cxn ang="0">
                  <a:pos x="9" y="102"/>
                </a:cxn>
                <a:cxn ang="0">
                  <a:pos x="0" y="102"/>
                </a:cxn>
                <a:cxn ang="0">
                  <a:pos x="0" y="0"/>
                </a:cxn>
                <a:cxn ang="0">
                  <a:pos x="0" y="0"/>
                </a:cxn>
                <a:cxn ang="0">
                  <a:pos x="0" y="0"/>
                </a:cxn>
              </a:cxnLst>
              <a:rect l="0" t="0" r="r" b="b"/>
              <a:pathLst>
                <a:path w="9" h="102">
                  <a:moveTo>
                    <a:pt x="0" y="0"/>
                  </a:moveTo>
                  <a:lnTo>
                    <a:pt x="9" y="0"/>
                  </a:lnTo>
                  <a:lnTo>
                    <a:pt x="9" y="102"/>
                  </a:lnTo>
                  <a:lnTo>
                    <a:pt x="0" y="102"/>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1" name="Freeform 39"/>
            <p:cNvSpPr>
              <a:spLocks/>
            </p:cNvSpPr>
            <p:nvPr userDrawn="1"/>
          </p:nvSpPr>
          <p:spPr bwMode="auto">
            <a:xfrm>
              <a:off x="4724" y="3418"/>
              <a:ext cx="9" cy="13"/>
            </a:xfrm>
            <a:custGeom>
              <a:avLst/>
              <a:gdLst/>
              <a:ahLst/>
              <a:cxnLst>
                <a:cxn ang="0">
                  <a:pos x="7" y="8"/>
                </a:cxn>
                <a:cxn ang="0">
                  <a:pos x="0" y="0"/>
                </a:cxn>
                <a:cxn ang="0">
                  <a:pos x="0" y="11"/>
                </a:cxn>
                <a:cxn ang="0">
                  <a:pos x="9" y="11"/>
                </a:cxn>
                <a:cxn ang="0">
                  <a:pos x="2" y="13"/>
                </a:cxn>
                <a:cxn ang="0">
                  <a:pos x="7" y="8"/>
                </a:cxn>
                <a:cxn ang="0">
                  <a:pos x="7" y="8"/>
                </a:cxn>
                <a:cxn ang="0">
                  <a:pos x="7" y="8"/>
                </a:cxn>
              </a:cxnLst>
              <a:rect l="0" t="0" r="r" b="b"/>
              <a:pathLst>
                <a:path w="9" h="13">
                  <a:moveTo>
                    <a:pt x="7" y="8"/>
                  </a:moveTo>
                  <a:lnTo>
                    <a:pt x="0" y="0"/>
                  </a:lnTo>
                  <a:lnTo>
                    <a:pt x="0" y="11"/>
                  </a:lnTo>
                  <a:lnTo>
                    <a:pt x="9" y="11"/>
                  </a:lnTo>
                  <a:lnTo>
                    <a:pt x="2" y="13"/>
                  </a:lnTo>
                  <a:lnTo>
                    <a:pt x="7" y="8"/>
                  </a:lnTo>
                  <a:lnTo>
                    <a:pt x="7" y="8"/>
                  </a:lnTo>
                  <a:lnTo>
                    <a:pt x="7" y="8"/>
                  </a:lnTo>
                  <a:close/>
                </a:path>
              </a:pathLst>
            </a:custGeom>
            <a:solidFill>
              <a:srgbClr val="FFFFFF"/>
            </a:solidFill>
            <a:ln w="9525">
              <a:noFill/>
              <a:round/>
              <a:headEnd/>
              <a:tailEnd/>
            </a:ln>
          </p:spPr>
          <p:txBody>
            <a:bodyPr/>
            <a:lstStyle/>
            <a:p>
              <a:endParaRPr lang="en-US"/>
            </a:p>
          </p:txBody>
        </p:sp>
        <p:sp>
          <p:nvSpPr>
            <p:cNvPr id="3112" name="Freeform 40"/>
            <p:cNvSpPr>
              <a:spLocks/>
            </p:cNvSpPr>
            <p:nvPr userDrawn="1"/>
          </p:nvSpPr>
          <p:spPr bwMode="auto">
            <a:xfrm>
              <a:off x="4728" y="3526"/>
              <a:ext cx="45" cy="9"/>
            </a:xfrm>
            <a:custGeom>
              <a:avLst/>
              <a:gdLst/>
              <a:ahLst/>
              <a:cxnLst>
                <a:cxn ang="0">
                  <a:pos x="0" y="0"/>
                </a:cxn>
                <a:cxn ang="0">
                  <a:pos x="45" y="0"/>
                </a:cxn>
                <a:cxn ang="0">
                  <a:pos x="45" y="9"/>
                </a:cxn>
                <a:cxn ang="0">
                  <a:pos x="0" y="9"/>
                </a:cxn>
                <a:cxn ang="0">
                  <a:pos x="0" y="0"/>
                </a:cxn>
                <a:cxn ang="0">
                  <a:pos x="0" y="0"/>
                </a:cxn>
                <a:cxn ang="0">
                  <a:pos x="0" y="0"/>
                </a:cxn>
              </a:cxnLst>
              <a:rect l="0" t="0" r="r" b="b"/>
              <a:pathLst>
                <a:path w="45" h="9">
                  <a:moveTo>
                    <a:pt x="0" y="0"/>
                  </a:moveTo>
                  <a:lnTo>
                    <a:pt x="45" y="0"/>
                  </a:lnTo>
                  <a:lnTo>
                    <a:pt x="45" y="9"/>
                  </a:lnTo>
                  <a:lnTo>
                    <a:pt x="0" y="9"/>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3" name="Freeform 41"/>
            <p:cNvSpPr>
              <a:spLocks/>
            </p:cNvSpPr>
            <p:nvPr userDrawn="1"/>
          </p:nvSpPr>
          <p:spPr bwMode="auto">
            <a:xfrm>
              <a:off x="4724" y="3526"/>
              <a:ext cx="9" cy="9"/>
            </a:xfrm>
            <a:custGeom>
              <a:avLst/>
              <a:gdLst/>
              <a:ahLst/>
              <a:cxnLst>
                <a:cxn ang="0">
                  <a:pos x="0" y="5"/>
                </a:cxn>
                <a:cxn ang="0">
                  <a:pos x="0" y="9"/>
                </a:cxn>
                <a:cxn ang="0">
                  <a:pos x="4" y="9"/>
                </a:cxn>
                <a:cxn ang="0">
                  <a:pos x="4" y="0"/>
                </a:cxn>
                <a:cxn ang="0">
                  <a:pos x="9" y="5"/>
                </a:cxn>
                <a:cxn ang="0">
                  <a:pos x="0" y="5"/>
                </a:cxn>
                <a:cxn ang="0">
                  <a:pos x="0" y="5"/>
                </a:cxn>
                <a:cxn ang="0">
                  <a:pos x="0" y="5"/>
                </a:cxn>
              </a:cxnLst>
              <a:rect l="0" t="0" r="r" b="b"/>
              <a:pathLst>
                <a:path w="9" h="9">
                  <a:moveTo>
                    <a:pt x="0" y="5"/>
                  </a:moveTo>
                  <a:lnTo>
                    <a:pt x="0" y="9"/>
                  </a:lnTo>
                  <a:lnTo>
                    <a:pt x="4" y="9"/>
                  </a:lnTo>
                  <a:lnTo>
                    <a:pt x="4" y="0"/>
                  </a:lnTo>
                  <a:lnTo>
                    <a:pt x="9" y="5"/>
                  </a:lnTo>
                  <a:lnTo>
                    <a:pt x="0" y="5"/>
                  </a:lnTo>
                  <a:lnTo>
                    <a:pt x="0" y="5"/>
                  </a:lnTo>
                  <a:lnTo>
                    <a:pt x="0" y="5"/>
                  </a:lnTo>
                  <a:close/>
                </a:path>
              </a:pathLst>
            </a:custGeom>
            <a:solidFill>
              <a:srgbClr val="FFFFFF"/>
            </a:solidFill>
            <a:ln w="9525">
              <a:noFill/>
              <a:round/>
              <a:headEnd/>
              <a:tailEnd/>
            </a:ln>
          </p:spPr>
          <p:txBody>
            <a:bodyPr/>
            <a:lstStyle/>
            <a:p>
              <a:endParaRPr lang="en-US"/>
            </a:p>
          </p:txBody>
        </p:sp>
        <p:sp>
          <p:nvSpPr>
            <p:cNvPr id="3114" name="Freeform 42"/>
            <p:cNvSpPr>
              <a:spLocks/>
            </p:cNvSpPr>
            <p:nvPr userDrawn="1"/>
          </p:nvSpPr>
          <p:spPr bwMode="auto">
            <a:xfrm>
              <a:off x="4769" y="3531"/>
              <a:ext cx="8" cy="93"/>
            </a:xfrm>
            <a:custGeom>
              <a:avLst/>
              <a:gdLst/>
              <a:ahLst/>
              <a:cxnLst>
                <a:cxn ang="0">
                  <a:pos x="0" y="0"/>
                </a:cxn>
                <a:cxn ang="0">
                  <a:pos x="8" y="0"/>
                </a:cxn>
                <a:cxn ang="0">
                  <a:pos x="8" y="93"/>
                </a:cxn>
                <a:cxn ang="0">
                  <a:pos x="0" y="93"/>
                </a:cxn>
                <a:cxn ang="0">
                  <a:pos x="0" y="0"/>
                </a:cxn>
                <a:cxn ang="0">
                  <a:pos x="0" y="0"/>
                </a:cxn>
                <a:cxn ang="0">
                  <a:pos x="0" y="0"/>
                </a:cxn>
              </a:cxnLst>
              <a:rect l="0" t="0" r="r" b="b"/>
              <a:pathLst>
                <a:path w="8" h="93">
                  <a:moveTo>
                    <a:pt x="0" y="0"/>
                  </a:moveTo>
                  <a:lnTo>
                    <a:pt x="8" y="0"/>
                  </a:lnTo>
                  <a:lnTo>
                    <a:pt x="8" y="93"/>
                  </a:lnTo>
                  <a:lnTo>
                    <a:pt x="0" y="93"/>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5" name="Freeform 43"/>
            <p:cNvSpPr>
              <a:spLocks/>
            </p:cNvSpPr>
            <p:nvPr userDrawn="1"/>
          </p:nvSpPr>
          <p:spPr bwMode="auto">
            <a:xfrm>
              <a:off x="4769" y="3526"/>
              <a:ext cx="8" cy="9"/>
            </a:xfrm>
            <a:custGeom>
              <a:avLst/>
              <a:gdLst/>
              <a:ahLst/>
              <a:cxnLst>
                <a:cxn ang="0">
                  <a:pos x="4" y="0"/>
                </a:cxn>
                <a:cxn ang="0">
                  <a:pos x="8" y="0"/>
                </a:cxn>
                <a:cxn ang="0">
                  <a:pos x="8" y="5"/>
                </a:cxn>
                <a:cxn ang="0">
                  <a:pos x="0" y="5"/>
                </a:cxn>
                <a:cxn ang="0">
                  <a:pos x="4" y="9"/>
                </a:cxn>
                <a:cxn ang="0">
                  <a:pos x="4" y="0"/>
                </a:cxn>
                <a:cxn ang="0">
                  <a:pos x="4" y="0"/>
                </a:cxn>
                <a:cxn ang="0">
                  <a:pos x="4" y="0"/>
                </a:cxn>
              </a:cxnLst>
              <a:rect l="0" t="0" r="r" b="b"/>
              <a:pathLst>
                <a:path w="8" h="9">
                  <a:moveTo>
                    <a:pt x="4" y="0"/>
                  </a:moveTo>
                  <a:lnTo>
                    <a:pt x="8" y="0"/>
                  </a:lnTo>
                  <a:lnTo>
                    <a:pt x="8" y="5"/>
                  </a:lnTo>
                  <a:lnTo>
                    <a:pt x="0" y="5"/>
                  </a:lnTo>
                  <a:lnTo>
                    <a:pt x="4" y="9"/>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116" name="Freeform 44"/>
            <p:cNvSpPr>
              <a:spLocks/>
            </p:cNvSpPr>
            <p:nvPr userDrawn="1"/>
          </p:nvSpPr>
          <p:spPr bwMode="auto">
            <a:xfrm>
              <a:off x="4579" y="3620"/>
              <a:ext cx="194" cy="8"/>
            </a:xfrm>
            <a:custGeom>
              <a:avLst/>
              <a:gdLst/>
              <a:ahLst/>
              <a:cxnLst>
                <a:cxn ang="0">
                  <a:pos x="0" y="0"/>
                </a:cxn>
                <a:cxn ang="0">
                  <a:pos x="194" y="0"/>
                </a:cxn>
                <a:cxn ang="0">
                  <a:pos x="194" y="8"/>
                </a:cxn>
                <a:cxn ang="0">
                  <a:pos x="0" y="8"/>
                </a:cxn>
                <a:cxn ang="0">
                  <a:pos x="0" y="0"/>
                </a:cxn>
                <a:cxn ang="0">
                  <a:pos x="0" y="0"/>
                </a:cxn>
                <a:cxn ang="0">
                  <a:pos x="0" y="0"/>
                </a:cxn>
              </a:cxnLst>
              <a:rect l="0" t="0" r="r" b="b"/>
              <a:pathLst>
                <a:path w="194" h="8">
                  <a:moveTo>
                    <a:pt x="0" y="0"/>
                  </a:moveTo>
                  <a:lnTo>
                    <a:pt x="194" y="0"/>
                  </a:lnTo>
                  <a:lnTo>
                    <a:pt x="194"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7" name="Freeform 45"/>
            <p:cNvSpPr>
              <a:spLocks/>
            </p:cNvSpPr>
            <p:nvPr userDrawn="1"/>
          </p:nvSpPr>
          <p:spPr bwMode="auto">
            <a:xfrm>
              <a:off x="4769" y="3620"/>
              <a:ext cx="8" cy="8"/>
            </a:xfrm>
            <a:custGeom>
              <a:avLst/>
              <a:gdLst/>
              <a:ahLst/>
              <a:cxnLst>
                <a:cxn ang="0">
                  <a:pos x="8" y="4"/>
                </a:cxn>
                <a:cxn ang="0">
                  <a:pos x="8" y="8"/>
                </a:cxn>
                <a:cxn ang="0">
                  <a:pos x="4" y="8"/>
                </a:cxn>
                <a:cxn ang="0">
                  <a:pos x="4" y="0"/>
                </a:cxn>
                <a:cxn ang="0">
                  <a:pos x="0" y="4"/>
                </a:cxn>
                <a:cxn ang="0">
                  <a:pos x="8" y="4"/>
                </a:cxn>
                <a:cxn ang="0">
                  <a:pos x="8" y="4"/>
                </a:cxn>
                <a:cxn ang="0">
                  <a:pos x="8" y="4"/>
                </a:cxn>
              </a:cxnLst>
              <a:rect l="0" t="0" r="r" b="b"/>
              <a:pathLst>
                <a:path w="8" h="8">
                  <a:moveTo>
                    <a:pt x="8" y="4"/>
                  </a:moveTo>
                  <a:lnTo>
                    <a:pt x="8" y="8"/>
                  </a:lnTo>
                  <a:lnTo>
                    <a:pt x="4" y="8"/>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18" name="Freeform 46"/>
            <p:cNvSpPr>
              <a:spLocks/>
            </p:cNvSpPr>
            <p:nvPr userDrawn="1"/>
          </p:nvSpPr>
          <p:spPr bwMode="auto">
            <a:xfrm>
              <a:off x="4575" y="3529"/>
              <a:ext cx="8" cy="95"/>
            </a:xfrm>
            <a:custGeom>
              <a:avLst/>
              <a:gdLst/>
              <a:ahLst/>
              <a:cxnLst>
                <a:cxn ang="0">
                  <a:pos x="0" y="95"/>
                </a:cxn>
                <a:cxn ang="0">
                  <a:pos x="8" y="95"/>
                </a:cxn>
                <a:cxn ang="0">
                  <a:pos x="8" y="0"/>
                </a:cxn>
                <a:cxn ang="0">
                  <a:pos x="0" y="0"/>
                </a:cxn>
                <a:cxn ang="0">
                  <a:pos x="0" y="95"/>
                </a:cxn>
                <a:cxn ang="0">
                  <a:pos x="0" y="95"/>
                </a:cxn>
                <a:cxn ang="0">
                  <a:pos x="0" y="95"/>
                </a:cxn>
              </a:cxnLst>
              <a:rect l="0" t="0" r="r" b="b"/>
              <a:pathLst>
                <a:path w="8" h="95">
                  <a:moveTo>
                    <a:pt x="0" y="95"/>
                  </a:moveTo>
                  <a:lnTo>
                    <a:pt x="8" y="95"/>
                  </a:lnTo>
                  <a:lnTo>
                    <a:pt x="8" y="0"/>
                  </a:lnTo>
                  <a:lnTo>
                    <a:pt x="0" y="0"/>
                  </a:lnTo>
                  <a:lnTo>
                    <a:pt x="0" y="95"/>
                  </a:lnTo>
                  <a:lnTo>
                    <a:pt x="0" y="95"/>
                  </a:lnTo>
                  <a:lnTo>
                    <a:pt x="0" y="95"/>
                  </a:lnTo>
                  <a:close/>
                </a:path>
              </a:pathLst>
            </a:custGeom>
            <a:solidFill>
              <a:srgbClr val="FFFFFF"/>
            </a:solidFill>
            <a:ln w="9525">
              <a:noFill/>
              <a:round/>
              <a:headEnd/>
              <a:tailEnd/>
            </a:ln>
          </p:spPr>
          <p:txBody>
            <a:bodyPr/>
            <a:lstStyle/>
            <a:p>
              <a:endParaRPr lang="en-US"/>
            </a:p>
          </p:txBody>
        </p:sp>
        <p:sp>
          <p:nvSpPr>
            <p:cNvPr id="3119" name="Freeform 47"/>
            <p:cNvSpPr>
              <a:spLocks/>
            </p:cNvSpPr>
            <p:nvPr userDrawn="1"/>
          </p:nvSpPr>
          <p:spPr bwMode="auto">
            <a:xfrm>
              <a:off x="4575" y="3620"/>
              <a:ext cx="8" cy="8"/>
            </a:xfrm>
            <a:custGeom>
              <a:avLst/>
              <a:gdLst/>
              <a:ahLst/>
              <a:cxnLst>
                <a:cxn ang="0">
                  <a:pos x="4" y="8"/>
                </a:cxn>
                <a:cxn ang="0">
                  <a:pos x="0" y="8"/>
                </a:cxn>
                <a:cxn ang="0">
                  <a:pos x="0" y="4"/>
                </a:cxn>
                <a:cxn ang="0">
                  <a:pos x="8" y="4"/>
                </a:cxn>
                <a:cxn ang="0">
                  <a:pos x="4" y="0"/>
                </a:cxn>
                <a:cxn ang="0">
                  <a:pos x="4" y="8"/>
                </a:cxn>
                <a:cxn ang="0">
                  <a:pos x="4" y="8"/>
                </a:cxn>
                <a:cxn ang="0">
                  <a:pos x="4" y="8"/>
                </a:cxn>
              </a:cxnLst>
              <a:rect l="0" t="0" r="r" b="b"/>
              <a:pathLst>
                <a:path w="8" h="8">
                  <a:moveTo>
                    <a:pt x="4" y="8"/>
                  </a:moveTo>
                  <a:lnTo>
                    <a:pt x="0" y="8"/>
                  </a:lnTo>
                  <a:lnTo>
                    <a:pt x="0" y="4"/>
                  </a:lnTo>
                  <a:lnTo>
                    <a:pt x="8"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0" name="Freeform 48"/>
            <p:cNvSpPr>
              <a:spLocks/>
            </p:cNvSpPr>
            <p:nvPr userDrawn="1"/>
          </p:nvSpPr>
          <p:spPr bwMode="auto">
            <a:xfrm>
              <a:off x="4579" y="3525"/>
              <a:ext cx="48" cy="8"/>
            </a:xfrm>
            <a:custGeom>
              <a:avLst/>
              <a:gdLst/>
              <a:ahLst/>
              <a:cxnLst>
                <a:cxn ang="0">
                  <a:pos x="0" y="0"/>
                </a:cxn>
                <a:cxn ang="0">
                  <a:pos x="48" y="0"/>
                </a:cxn>
                <a:cxn ang="0">
                  <a:pos x="48" y="8"/>
                </a:cxn>
                <a:cxn ang="0">
                  <a:pos x="0" y="8"/>
                </a:cxn>
                <a:cxn ang="0">
                  <a:pos x="0" y="0"/>
                </a:cxn>
                <a:cxn ang="0">
                  <a:pos x="0" y="0"/>
                </a:cxn>
                <a:cxn ang="0">
                  <a:pos x="0" y="0"/>
                </a:cxn>
              </a:cxnLst>
              <a:rect l="0" t="0" r="r" b="b"/>
              <a:pathLst>
                <a:path w="48" h="8">
                  <a:moveTo>
                    <a:pt x="0" y="0"/>
                  </a:moveTo>
                  <a:lnTo>
                    <a:pt x="48" y="0"/>
                  </a:lnTo>
                  <a:lnTo>
                    <a:pt x="48"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1" name="Freeform 49"/>
            <p:cNvSpPr>
              <a:spLocks/>
            </p:cNvSpPr>
            <p:nvPr userDrawn="1"/>
          </p:nvSpPr>
          <p:spPr bwMode="auto">
            <a:xfrm>
              <a:off x="4575" y="3525"/>
              <a:ext cx="8" cy="8"/>
            </a:xfrm>
            <a:custGeom>
              <a:avLst/>
              <a:gdLst/>
              <a:ahLst/>
              <a:cxnLst>
                <a:cxn ang="0">
                  <a:pos x="0" y="4"/>
                </a:cxn>
                <a:cxn ang="0">
                  <a:pos x="0" y="0"/>
                </a:cxn>
                <a:cxn ang="0">
                  <a:pos x="4" y="0"/>
                </a:cxn>
                <a:cxn ang="0">
                  <a:pos x="4" y="8"/>
                </a:cxn>
                <a:cxn ang="0">
                  <a:pos x="8" y="4"/>
                </a:cxn>
                <a:cxn ang="0">
                  <a:pos x="0" y="4"/>
                </a:cxn>
                <a:cxn ang="0">
                  <a:pos x="0" y="4"/>
                </a:cxn>
                <a:cxn ang="0">
                  <a:pos x="0" y="4"/>
                </a:cxn>
              </a:cxnLst>
              <a:rect l="0" t="0" r="r" b="b"/>
              <a:pathLst>
                <a:path w="8" h="8">
                  <a:moveTo>
                    <a:pt x="0" y="4"/>
                  </a:moveTo>
                  <a:lnTo>
                    <a:pt x="0" y="0"/>
                  </a:lnTo>
                  <a:lnTo>
                    <a:pt x="4" y="0"/>
                  </a:lnTo>
                  <a:lnTo>
                    <a:pt x="4" y="8"/>
                  </a:lnTo>
                  <a:lnTo>
                    <a:pt x="8" y="4"/>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122" name="Freeform 50"/>
            <p:cNvSpPr>
              <a:spLocks/>
            </p:cNvSpPr>
            <p:nvPr userDrawn="1"/>
          </p:nvSpPr>
          <p:spPr bwMode="auto">
            <a:xfrm>
              <a:off x="4623" y="3288"/>
              <a:ext cx="8" cy="241"/>
            </a:xfrm>
            <a:custGeom>
              <a:avLst/>
              <a:gdLst/>
              <a:ahLst/>
              <a:cxnLst>
                <a:cxn ang="0">
                  <a:pos x="0" y="0"/>
                </a:cxn>
                <a:cxn ang="0">
                  <a:pos x="8" y="0"/>
                </a:cxn>
                <a:cxn ang="0">
                  <a:pos x="8" y="241"/>
                </a:cxn>
                <a:cxn ang="0">
                  <a:pos x="0" y="241"/>
                </a:cxn>
                <a:cxn ang="0">
                  <a:pos x="0" y="0"/>
                </a:cxn>
                <a:cxn ang="0">
                  <a:pos x="0" y="0"/>
                </a:cxn>
                <a:cxn ang="0">
                  <a:pos x="0" y="0"/>
                </a:cxn>
              </a:cxnLst>
              <a:rect l="0" t="0" r="r" b="b"/>
              <a:pathLst>
                <a:path w="8" h="241">
                  <a:moveTo>
                    <a:pt x="0" y="0"/>
                  </a:moveTo>
                  <a:lnTo>
                    <a:pt x="8" y="0"/>
                  </a:lnTo>
                  <a:lnTo>
                    <a:pt x="8" y="241"/>
                  </a:lnTo>
                  <a:lnTo>
                    <a:pt x="0" y="24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3" name="Freeform 51"/>
            <p:cNvSpPr>
              <a:spLocks/>
            </p:cNvSpPr>
            <p:nvPr userDrawn="1"/>
          </p:nvSpPr>
          <p:spPr bwMode="auto">
            <a:xfrm>
              <a:off x="4623" y="3525"/>
              <a:ext cx="8" cy="8"/>
            </a:xfrm>
            <a:custGeom>
              <a:avLst/>
              <a:gdLst/>
              <a:ahLst/>
              <a:cxnLst>
                <a:cxn ang="0">
                  <a:pos x="4" y="8"/>
                </a:cxn>
                <a:cxn ang="0">
                  <a:pos x="8" y="8"/>
                </a:cxn>
                <a:cxn ang="0">
                  <a:pos x="8" y="4"/>
                </a:cxn>
                <a:cxn ang="0">
                  <a:pos x="0" y="4"/>
                </a:cxn>
                <a:cxn ang="0">
                  <a:pos x="4" y="0"/>
                </a:cxn>
                <a:cxn ang="0">
                  <a:pos x="4" y="8"/>
                </a:cxn>
                <a:cxn ang="0">
                  <a:pos x="4" y="8"/>
                </a:cxn>
                <a:cxn ang="0">
                  <a:pos x="4" y="8"/>
                </a:cxn>
              </a:cxnLst>
              <a:rect l="0" t="0" r="r" b="b"/>
              <a:pathLst>
                <a:path w="8" h="8">
                  <a:moveTo>
                    <a:pt x="4" y="8"/>
                  </a:moveTo>
                  <a:lnTo>
                    <a:pt x="8" y="8"/>
                  </a:lnTo>
                  <a:lnTo>
                    <a:pt x="8" y="4"/>
                  </a:lnTo>
                  <a:lnTo>
                    <a:pt x="0"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4" name="Freeform 52"/>
            <p:cNvSpPr>
              <a:spLocks/>
            </p:cNvSpPr>
            <p:nvPr userDrawn="1"/>
          </p:nvSpPr>
          <p:spPr bwMode="auto">
            <a:xfrm>
              <a:off x="4580" y="3284"/>
              <a:ext cx="47" cy="8"/>
            </a:xfrm>
            <a:custGeom>
              <a:avLst/>
              <a:gdLst/>
              <a:ahLst/>
              <a:cxnLst>
                <a:cxn ang="0">
                  <a:pos x="0" y="0"/>
                </a:cxn>
                <a:cxn ang="0">
                  <a:pos x="47" y="0"/>
                </a:cxn>
                <a:cxn ang="0">
                  <a:pos x="47" y="8"/>
                </a:cxn>
                <a:cxn ang="0">
                  <a:pos x="0" y="8"/>
                </a:cxn>
                <a:cxn ang="0">
                  <a:pos x="0" y="0"/>
                </a:cxn>
                <a:cxn ang="0">
                  <a:pos x="0" y="0"/>
                </a:cxn>
                <a:cxn ang="0">
                  <a:pos x="0" y="0"/>
                </a:cxn>
              </a:cxnLst>
              <a:rect l="0" t="0" r="r" b="b"/>
              <a:pathLst>
                <a:path w="47" h="8">
                  <a:moveTo>
                    <a:pt x="0" y="0"/>
                  </a:moveTo>
                  <a:lnTo>
                    <a:pt x="47" y="0"/>
                  </a:lnTo>
                  <a:lnTo>
                    <a:pt x="47"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5" name="Freeform 53"/>
            <p:cNvSpPr>
              <a:spLocks/>
            </p:cNvSpPr>
            <p:nvPr userDrawn="1"/>
          </p:nvSpPr>
          <p:spPr bwMode="auto">
            <a:xfrm>
              <a:off x="4623" y="3284"/>
              <a:ext cx="8" cy="8"/>
            </a:xfrm>
            <a:custGeom>
              <a:avLst/>
              <a:gdLst/>
              <a:ahLst/>
              <a:cxnLst>
                <a:cxn ang="0">
                  <a:pos x="8" y="4"/>
                </a:cxn>
                <a:cxn ang="0">
                  <a:pos x="8" y="0"/>
                </a:cxn>
                <a:cxn ang="0">
                  <a:pos x="4" y="0"/>
                </a:cxn>
                <a:cxn ang="0">
                  <a:pos x="4" y="8"/>
                </a:cxn>
                <a:cxn ang="0">
                  <a:pos x="0" y="4"/>
                </a:cxn>
                <a:cxn ang="0">
                  <a:pos x="8" y="4"/>
                </a:cxn>
                <a:cxn ang="0">
                  <a:pos x="8" y="4"/>
                </a:cxn>
                <a:cxn ang="0">
                  <a:pos x="8" y="4"/>
                </a:cxn>
              </a:cxnLst>
              <a:rect l="0" t="0" r="r" b="b"/>
              <a:pathLst>
                <a:path w="8" h="8">
                  <a:moveTo>
                    <a:pt x="8" y="4"/>
                  </a:moveTo>
                  <a:lnTo>
                    <a:pt x="8" y="0"/>
                  </a:lnTo>
                  <a:lnTo>
                    <a:pt x="4" y="0"/>
                  </a:lnTo>
                  <a:lnTo>
                    <a:pt x="4" y="8"/>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26" name="Freeform 54"/>
            <p:cNvSpPr>
              <a:spLocks/>
            </p:cNvSpPr>
            <p:nvPr userDrawn="1"/>
          </p:nvSpPr>
          <p:spPr bwMode="auto">
            <a:xfrm>
              <a:off x="4576" y="3193"/>
              <a:ext cx="9" cy="95"/>
            </a:xfrm>
            <a:custGeom>
              <a:avLst/>
              <a:gdLst/>
              <a:ahLst/>
              <a:cxnLst>
                <a:cxn ang="0">
                  <a:pos x="0" y="0"/>
                </a:cxn>
                <a:cxn ang="0">
                  <a:pos x="9" y="0"/>
                </a:cxn>
                <a:cxn ang="0">
                  <a:pos x="9" y="95"/>
                </a:cxn>
                <a:cxn ang="0">
                  <a:pos x="0" y="95"/>
                </a:cxn>
                <a:cxn ang="0">
                  <a:pos x="0" y="0"/>
                </a:cxn>
                <a:cxn ang="0">
                  <a:pos x="0" y="0"/>
                </a:cxn>
                <a:cxn ang="0">
                  <a:pos x="0" y="0"/>
                </a:cxn>
              </a:cxnLst>
              <a:rect l="0" t="0" r="r" b="b"/>
              <a:pathLst>
                <a:path w="9" h="95">
                  <a:moveTo>
                    <a:pt x="0" y="0"/>
                  </a:moveTo>
                  <a:lnTo>
                    <a:pt x="9" y="0"/>
                  </a:lnTo>
                  <a:lnTo>
                    <a:pt x="9" y="95"/>
                  </a:lnTo>
                  <a:lnTo>
                    <a:pt x="0" y="95"/>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7" name="Freeform 55"/>
            <p:cNvSpPr>
              <a:spLocks/>
            </p:cNvSpPr>
            <p:nvPr userDrawn="1"/>
          </p:nvSpPr>
          <p:spPr bwMode="auto">
            <a:xfrm>
              <a:off x="4576" y="3284"/>
              <a:ext cx="9" cy="8"/>
            </a:xfrm>
            <a:custGeom>
              <a:avLst/>
              <a:gdLst/>
              <a:ahLst/>
              <a:cxnLst>
                <a:cxn ang="0">
                  <a:pos x="4" y="8"/>
                </a:cxn>
                <a:cxn ang="0">
                  <a:pos x="0" y="8"/>
                </a:cxn>
                <a:cxn ang="0">
                  <a:pos x="0" y="4"/>
                </a:cxn>
                <a:cxn ang="0">
                  <a:pos x="9" y="4"/>
                </a:cxn>
                <a:cxn ang="0">
                  <a:pos x="4" y="0"/>
                </a:cxn>
                <a:cxn ang="0">
                  <a:pos x="4" y="8"/>
                </a:cxn>
                <a:cxn ang="0">
                  <a:pos x="4" y="8"/>
                </a:cxn>
                <a:cxn ang="0">
                  <a:pos x="4" y="8"/>
                </a:cxn>
              </a:cxnLst>
              <a:rect l="0" t="0" r="r" b="b"/>
              <a:pathLst>
                <a:path w="9" h="8">
                  <a:moveTo>
                    <a:pt x="4" y="8"/>
                  </a:moveTo>
                  <a:lnTo>
                    <a:pt x="0" y="8"/>
                  </a:lnTo>
                  <a:lnTo>
                    <a:pt x="0" y="4"/>
                  </a:lnTo>
                  <a:lnTo>
                    <a:pt x="9"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8" name="Freeform 56"/>
            <p:cNvSpPr>
              <a:spLocks/>
            </p:cNvSpPr>
            <p:nvPr userDrawn="1"/>
          </p:nvSpPr>
          <p:spPr bwMode="auto">
            <a:xfrm>
              <a:off x="4576" y="3191"/>
              <a:ext cx="9" cy="8"/>
            </a:xfrm>
            <a:custGeom>
              <a:avLst/>
              <a:gdLst/>
              <a:ahLst/>
              <a:cxnLst>
                <a:cxn ang="0">
                  <a:pos x="0" y="2"/>
                </a:cxn>
                <a:cxn ang="0">
                  <a:pos x="0" y="0"/>
                </a:cxn>
                <a:cxn ang="0">
                  <a:pos x="4" y="0"/>
                </a:cxn>
                <a:cxn ang="0">
                  <a:pos x="4" y="8"/>
                </a:cxn>
                <a:cxn ang="0">
                  <a:pos x="9" y="2"/>
                </a:cxn>
                <a:cxn ang="0">
                  <a:pos x="0" y="2"/>
                </a:cxn>
                <a:cxn ang="0">
                  <a:pos x="0" y="2"/>
                </a:cxn>
                <a:cxn ang="0">
                  <a:pos x="0" y="2"/>
                </a:cxn>
              </a:cxnLst>
              <a:rect l="0" t="0" r="r" b="b"/>
              <a:pathLst>
                <a:path w="9" h="8">
                  <a:moveTo>
                    <a:pt x="0" y="2"/>
                  </a:moveTo>
                  <a:lnTo>
                    <a:pt x="0" y="0"/>
                  </a:lnTo>
                  <a:lnTo>
                    <a:pt x="4" y="0"/>
                  </a:lnTo>
                  <a:lnTo>
                    <a:pt x="4" y="8"/>
                  </a:lnTo>
                  <a:lnTo>
                    <a:pt x="9" y="2"/>
                  </a:lnTo>
                  <a:lnTo>
                    <a:pt x="0" y="2"/>
                  </a:lnTo>
                  <a:lnTo>
                    <a:pt x="0" y="2"/>
                  </a:lnTo>
                  <a:lnTo>
                    <a:pt x="0" y="2"/>
                  </a:lnTo>
                  <a:close/>
                </a:path>
              </a:pathLst>
            </a:custGeom>
            <a:solidFill>
              <a:srgbClr val="FFFFFF"/>
            </a:solidFill>
            <a:ln w="9525">
              <a:noFill/>
              <a:round/>
              <a:headEnd/>
              <a:tailEnd/>
            </a:ln>
          </p:spPr>
          <p:txBody>
            <a:bodyPr/>
            <a:lstStyle/>
            <a:p>
              <a:endParaRPr lang="en-US"/>
            </a:p>
          </p:txBody>
        </p:sp>
        <p:sp>
          <p:nvSpPr>
            <p:cNvPr id="3129" name="Oval 57"/>
            <p:cNvSpPr>
              <a:spLocks noChangeArrowheads="1"/>
            </p:cNvSpPr>
            <p:nvPr userDrawn="1"/>
          </p:nvSpPr>
          <p:spPr bwMode="auto">
            <a:xfrm>
              <a:off x="5040" y="3577"/>
              <a:ext cx="49" cy="50"/>
            </a:xfrm>
            <a:prstGeom prst="ellipse">
              <a:avLst/>
            </a:prstGeom>
            <a:noFill/>
            <a:ln w="1588">
              <a:solidFill>
                <a:srgbClr val="FFFFFF"/>
              </a:solidFill>
              <a:round/>
              <a:headEnd/>
              <a:tailEnd/>
            </a:ln>
          </p:spPr>
          <p:txBody>
            <a:bodyPr/>
            <a:lstStyle/>
            <a:p>
              <a:endParaRPr lang="en-US"/>
            </a:p>
          </p:txBody>
        </p:sp>
        <p:sp>
          <p:nvSpPr>
            <p:cNvPr id="3130" name="Rectangle 58"/>
            <p:cNvSpPr>
              <a:spLocks noChangeArrowheads="1"/>
            </p:cNvSpPr>
            <p:nvPr userDrawn="1"/>
          </p:nvSpPr>
          <p:spPr bwMode="auto">
            <a:xfrm>
              <a:off x="5053" y="3578"/>
              <a:ext cx="35" cy="48"/>
            </a:xfrm>
            <a:prstGeom prst="rect">
              <a:avLst/>
            </a:prstGeom>
            <a:noFill/>
            <a:ln w="9525">
              <a:noFill/>
              <a:miter lim="800000"/>
              <a:headEnd/>
              <a:tailEnd/>
            </a:ln>
          </p:spPr>
          <p:txBody>
            <a:bodyPr lIns="0" tIns="0" rIns="0" bIns="0">
              <a:spAutoFit/>
            </a:bodyPr>
            <a:lstStyle/>
            <a:p>
              <a:r>
                <a:rPr lang="en-US" sz="500">
                  <a:solidFill>
                    <a:srgbClr val="FFFFFF"/>
                  </a:solidFill>
                  <a:latin typeface="URWGroteskT" pitchFamily="2" charset="0"/>
                </a:rPr>
                <a:t>R</a:t>
              </a:r>
              <a:endParaRPr lang="en-US" sz="2000"/>
            </a:p>
          </p:txBody>
        </p:sp>
      </p:grpSp>
      <p:sp>
        <p:nvSpPr>
          <p:cNvPr id="3131" name="Text Box 59"/>
          <p:cNvSpPr txBox="1">
            <a:spLocks noChangeArrowheads="1"/>
          </p:cNvSpPr>
          <p:nvPr/>
        </p:nvSpPr>
        <p:spPr bwMode="auto">
          <a:xfrm>
            <a:off x="165100" y="58738"/>
            <a:ext cx="2478088" cy="336550"/>
          </a:xfrm>
          <a:prstGeom prst="rect">
            <a:avLst/>
          </a:prstGeom>
          <a:noFill/>
          <a:ln w="9525">
            <a:noFill/>
            <a:miter lim="800000"/>
            <a:headEnd/>
            <a:tailEnd/>
          </a:ln>
          <a:effectLst/>
        </p:spPr>
        <p:txBody>
          <a:bodyPr wrap="none">
            <a:spAutoFit/>
          </a:bodyPr>
          <a:lstStyle/>
          <a:p>
            <a:r>
              <a:rPr lang="en-US" sz="1600">
                <a:solidFill>
                  <a:schemeClr val="bg1"/>
                </a:solidFill>
                <a:latin typeface="Minion" pitchFamily="82" charset="0"/>
              </a:rPr>
              <a:t>School of Natural Resources</a:t>
            </a:r>
          </a:p>
        </p:txBody>
      </p:sp>
      <p:graphicFrame>
        <p:nvGraphicFramePr>
          <p:cNvPr id="3132" name="Object 60"/>
          <p:cNvGraphicFramePr>
            <a:graphicFrameLocks noChangeAspect="1"/>
          </p:cNvGraphicFramePr>
          <p:nvPr/>
        </p:nvGraphicFramePr>
        <p:xfrm>
          <a:off x="0" y="0"/>
          <a:ext cx="9144000" cy="6886575"/>
        </p:xfrm>
        <a:graphic>
          <a:graphicData uri="http://schemas.openxmlformats.org/presentationml/2006/ole">
            <mc:AlternateContent xmlns:mc="http://schemas.openxmlformats.org/markup-compatibility/2006">
              <mc:Choice xmlns:v="urn:schemas-microsoft-com:vml" Requires="v">
                <p:oleObj spid="_x0000_s5217" name="Drawing" r:id="rId14" imgW="8486570" imgH="6391102" progId="Canvas.Drawing.7">
                  <p:embed/>
                </p:oleObj>
              </mc:Choice>
              <mc:Fallback>
                <p:oleObj name="Drawing" r:id="rId14" imgW="8486570" imgH="6391102" progId="Canvas.Drawing.7">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7198182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b="0" i="0" u="none">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67000"/>
              </a:schemeClr>
            </a:gs>
            <a:gs pos="71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080" name="Text Box 8"/>
          <p:cNvSpPr txBox="1">
            <a:spLocks noChangeArrowheads="1"/>
          </p:cNvSpPr>
          <p:nvPr/>
        </p:nvSpPr>
        <p:spPr bwMode="auto">
          <a:xfrm>
            <a:off x="1588" y="6516688"/>
            <a:ext cx="2786062" cy="336550"/>
          </a:xfrm>
          <a:prstGeom prst="rect">
            <a:avLst/>
          </a:prstGeom>
          <a:noFill/>
          <a:ln w="9525">
            <a:noFill/>
            <a:miter lim="800000"/>
            <a:headEnd/>
            <a:tailEnd/>
          </a:ln>
          <a:effectLst/>
        </p:spPr>
        <p:txBody>
          <a:bodyPr wrap="none">
            <a:spAutoFit/>
          </a:bodyPr>
          <a:lstStyle/>
          <a:p>
            <a:r>
              <a:rPr lang="en-US" sz="1600">
                <a:solidFill>
                  <a:schemeClr val="bg1"/>
                </a:solidFill>
                <a:latin typeface="Minion" pitchFamily="82" charset="0"/>
              </a:rPr>
              <a:t>University of Nebraska</a:t>
            </a:r>
            <a:r>
              <a:rPr lang="en-US" sz="1600">
                <a:solidFill>
                  <a:schemeClr val="bg1"/>
                </a:solidFill>
                <a:latin typeface="Symbol" pitchFamily="18" charset="2"/>
              </a:rPr>
              <a:t>-</a:t>
            </a:r>
            <a:r>
              <a:rPr lang="en-US" sz="1600">
                <a:solidFill>
                  <a:schemeClr val="bg1"/>
                </a:solidFill>
                <a:latin typeface="Minion" pitchFamily="82" charset="0"/>
              </a:rPr>
              <a:t>Lincoln</a:t>
            </a:r>
          </a:p>
        </p:txBody>
      </p:sp>
      <p:grpSp>
        <p:nvGrpSpPr>
          <p:cNvPr id="3081" name="Group 9"/>
          <p:cNvGrpSpPr>
            <a:grpSpLocks/>
          </p:cNvGrpSpPr>
          <p:nvPr/>
        </p:nvGrpSpPr>
        <p:grpSpPr bwMode="auto">
          <a:xfrm>
            <a:off x="914400" y="5727700"/>
            <a:ext cx="819150" cy="704850"/>
            <a:chOff x="4575" y="3188"/>
            <a:chExt cx="516" cy="444"/>
          </a:xfrm>
        </p:grpSpPr>
        <p:sp>
          <p:nvSpPr>
            <p:cNvPr id="3082" name="AutoShape 10"/>
            <p:cNvSpPr>
              <a:spLocks noChangeAspect="1" noChangeArrowheads="1" noTextEdit="1"/>
            </p:cNvSpPr>
            <p:nvPr userDrawn="1"/>
          </p:nvSpPr>
          <p:spPr bwMode="auto">
            <a:xfrm>
              <a:off x="4575" y="3188"/>
              <a:ext cx="516" cy="444"/>
            </a:xfrm>
            <a:prstGeom prst="rect">
              <a:avLst/>
            </a:prstGeom>
            <a:noFill/>
            <a:ln w="9525">
              <a:noFill/>
              <a:miter lim="800000"/>
              <a:headEnd/>
              <a:tailEnd/>
            </a:ln>
          </p:spPr>
          <p:txBody>
            <a:bodyPr/>
            <a:lstStyle/>
            <a:p>
              <a:endParaRPr lang="en-US"/>
            </a:p>
          </p:txBody>
        </p:sp>
        <p:sp>
          <p:nvSpPr>
            <p:cNvPr id="3083" name="Freeform 11"/>
            <p:cNvSpPr>
              <a:spLocks/>
            </p:cNvSpPr>
            <p:nvPr userDrawn="1"/>
          </p:nvSpPr>
          <p:spPr bwMode="auto">
            <a:xfrm>
              <a:off x="4976" y="3573"/>
              <a:ext cx="5" cy="1"/>
            </a:xfrm>
            <a:custGeom>
              <a:avLst/>
              <a:gdLst/>
              <a:ahLst/>
              <a:cxnLst>
                <a:cxn ang="0">
                  <a:pos x="0" y="0"/>
                </a:cxn>
                <a:cxn ang="0">
                  <a:pos x="5" y="1"/>
                </a:cxn>
                <a:cxn ang="0">
                  <a:pos x="5" y="1"/>
                </a:cxn>
                <a:cxn ang="0">
                  <a:pos x="0" y="1"/>
                </a:cxn>
                <a:cxn ang="0">
                  <a:pos x="0" y="0"/>
                </a:cxn>
                <a:cxn ang="0">
                  <a:pos x="0" y="0"/>
                </a:cxn>
                <a:cxn ang="0">
                  <a:pos x="0" y="0"/>
                </a:cxn>
              </a:cxnLst>
              <a:rect l="0" t="0" r="r" b="b"/>
              <a:pathLst>
                <a:path w="5" h="1">
                  <a:moveTo>
                    <a:pt x="0" y="0"/>
                  </a:moveTo>
                  <a:lnTo>
                    <a:pt x="5" y="1"/>
                  </a:lnTo>
                  <a:lnTo>
                    <a:pt x="5" y="1"/>
                  </a:lnTo>
                  <a:lnTo>
                    <a:pt x="0" y="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4" name="Freeform 12"/>
            <p:cNvSpPr>
              <a:spLocks/>
            </p:cNvSpPr>
            <p:nvPr userDrawn="1"/>
          </p:nvSpPr>
          <p:spPr bwMode="auto">
            <a:xfrm>
              <a:off x="4579" y="3192"/>
              <a:ext cx="439" cy="432"/>
            </a:xfrm>
            <a:custGeom>
              <a:avLst/>
              <a:gdLst/>
              <a:ahLst/>
              <a:cxnLst>
                <a:cxn ang="0">
                  <a:pos x="285" y="208"/>
                </a:cxn>
                <a:cxn ang="0">
                  <a:pos x="235" y="0"/>
                </a:cxn>
                <a:cxn ang="0">
                  <a:pos x="386" y="97"/>
                </a:cxn>
                <a:cxn ang="0">
                  <a:pos x="439" y="339"/>
                </a:cxn>
                <a:cxn ang="0">
                  <a:pos x="149" y="237"/>
                </a:cxn>
                <a:cxn ang="0">
                  <a:pos x="194" y="432"/>
                </a:cxn>
                <a:cxn ang="0">
                  <a:pos x="48" y="337"/>
                </a:cxn>
                <a:cxn ang="0">
                  <a:pos x="1" y="96"/>
                </a:cxn>
                <a:cxn ang="0">
                  <a:pos x="278" y="43"/>
                </a:cxn>
                <a:cxn ang="0">
                  <a:pos x="382" y="55"/>
                </a:cxn>
                <a:cxn ang="0">
                  <a:pos x="375" y="55"/>
                </a:cxn>
                <a:cxn ang="0">
                  <a:pos x="367" y="58"/>
                </a:cxn>
                <a:cxn ang="0">
                  <a:pos x="361" y="60"/>
                </a:cxn>
                <a:cxn ang="0">
                  <a:pos x="357" y="63"/>
                </a:cxn>
                <a:cxn ang="0">
                  <a:pos x="353" y="69"/>
                </a:cxn>
                <a:cxn ang="0">
                  <a:pos x="350" y="75"/>
                </a:cxn>
                <a:cxn ang="0">
                  <a:pos x="348" y="86"/>
                </a:cxn>
                <a:cxn ang="0">
                  <a:pos x="348" y="93"/>
                </a:cxn>
                <a:cxn ang="0">
                  <a:pos x="348" y="333"/>
                </a:cxn>
                <a:cxn ang="0">
                  <a:pos x="350" y="344"/>
                </a:cxn>
                <a:cxn ang="0">
                  <a:pos x="353" y="352"/>
                </a:cxn>
                <a:cxn ang="0">
                  <a:pos x="359" y="361"/>
                </a:cxn>
                <a:cxn ang="0">
                  <a:pos x="364" y="366"/>
                </a:cxn>
                <a:cxn ang="0">
                  <a:pos x="369" y="371"/>
                </a:cxn>
                <a:cxn ang="0">
                  <a:pos x="378" y="376"/>
                </a:cxn>
                <a:cxn ang="0">
                  <a:pos x="386" y="378"/>
                </a:cxn>
                <a:cxn ang="0">
                  <a:pos x="397" y="378"/>
                </a:cxn>
                <a:cxn ang="0">
                  <a:pos x="322" y="392"/>
                </a:cxn>
                <a:cxn ang="0">
                  <a:pos x="289" y="350"/>
                </a:cxn>
                <a:cxn ang="0">
                  <a:pos x="111" y="345"/>
                </a:cxn>
                <a:cxn ang="0">
                  <a:pos x="111" y="352"/>
                </a:cxn>
                <a:cxn ang="0">
                  <a:pos x="113" y="359"/>
                </a:cxn>
                <a:cxn ang="0">
                  <a:pos x="115" y="366"/>
                </a:cxn>
                <a:cxn ang="0">
                  <a:pos x="120" y="371"/>
                </a:cxn>
                <a:cxn ang="0">
                  <a:pos x="125" y="377"/>
                </a:cxn>
                <a:cxn ang="0">
                  <a:pos x="132" y="378"/>
                </a:cxn>
                <a:cxn ang="0">
                  <a:pos x="143" y="380"/>
                </a:cxn>
                <a:cxn ang="0">
                  <a:pos x="41" y="391"/>
                </a:cxn>
                <a:cxn ang="0">
                  <a:pos x="60" y="380"/>
                </a:cxn>
                <a:cxn ang="0">
                  <a:pos x="68" y="378"/>
                </a:cxn>
                <a:cxn ang="0">
                  <a:pos x="76" y="374"/>
                </a:cxn>
                <a:cxn ang="0">
                  <a:pos x="80" y="370"/>
                </a:cxn>
                <a:cxn ang="0">
                  <a:pos x="86" y="362"/>
                </a:cxn>
                <a:cxn ang="0">
                  <a:pos x="87" y="354"/>
                </a:cxn>
                <a:cxn ang="0">
                  <a:pos x="88" y="344"/>
                </a:cxn>
                <a:cxn ang="0">
                  <a:pos x="87" y="86"/>
                </a:cxn>
                <a:cxn ang="0">
                  <a:pos x="87" y="82"/>
                </a:cxn>
                <a:cxn ang="0">
                  <a:pos x="82" y="75"/>
                </a:cxn>
                <a:cxn ang="0">
                  <a:pos x="76" y="70"/>
                </a:cxn>
                <a:cxn ang="0">
                  <a:pos x="65" y="63"/>
                </a:cxn>
                <a:cxn ang="0">
                  <a:pos x="54" y="58"/>
                </a:cxn>
                <a:cxn ang="0">
                  <a:pos x="44" y="55"/>
                </a:cxn>
                <a:cxn ang="0">
                  <a:pos x="41" y="44"/>
                </a:cxn>
                <a:cxn ang="0">
                  <a:pos x="325" y="313"/>
                </a:cxn>
                <a:cxn ang="0">
                  <a:pos x="325" y="84"/>
                </a:cxn>
                <a:cxn ang="0">
                  <a:pos x="322" y="75"/>
                </a:cxn>
                <a:cxn ang="0">
                  <a:pos x="321" y="69"/>
                </a:cxn>
                <a:cxn ang="0">
                  <a:pos x="316" y="63"/>
                </a:cxn>
                <a:cxn ang="0">
                  <a:pos x="311" y="59"/>
                </a:cxn>
                <a:cxn ang="0">
                  <a:pos x="303" y="56"/>
                </a:cxn>
                <a:cxn ang="0">
                  <a:pos x="292" y="55"/>
                </a:cxn>
                <a:cxn ang="0">
                  <a:pos x="278" y="43"/>
                </a:cxn>
              </a:cxnLst>
              <a:rect l="0" t="0" r="r" b="b"/>
              <a:pathLst>
                <a:path w="439" h="432">
                  <a:moveTo>
                    <a:pt x="1" y="1"/>
                  </a:moveTo>
                  <a:lnTo>
                    <a:pt x="128" y="3"/>
                  </a:lnTo>
                  <a:lnTo>
                    <a:pt x="285" y="208"/>
                  </a:lnTo>
                  <a:lnTo>
                    <a:pt x="285" y="97"/>
                  </a:lnTo>
                  <a:lnTo>
                    <a:pt x="235" y="97"/>
                  </a:lnTo>
                  <a:lnTo>
                    <a:pt x="235" y="0"/>
                  </a:lnTo>
                  <a:lnTo>
                    <a:pt x="439" y="0"/>
                  </a:lnTo>
                  <a:lnTo>
                    <a:pt x="439" y="97"/>
                  </a:lnTo>
                  <a:lnTo>
                    <a:pt x="386" y="97"/>
                  </a:lnTo>
                  <a:lnTo>
                    <a:pt x="386" y="218"/>
                  </a:lnTo>
                  <a:lnTo>
                    <a:pt x="386" y="339"/>
                  </a:lnTo>
                  <a:lnTo>
                    <a:pt x="439" y="339"/>
                  </a:lnTo>
                  <a:lnTo>
                    <a:pt x="439" y="432"/>
                  </a:lnTo>
                  <a:lnTo>
                    <a:pt x="308" y="432"/>
                  </a:lnTo>
                  <a:lnTo>
                    <a:pt x="149" y="237"/>
                  </a:lnTo>
                  <a:lnTo>
                    <a:pt x="149" y="339"/>
                  </a:lnTo>
                  <a:lnTo>
                    <a:pt x="194" y="339"/>
                  </a:lnTo>
                  <a:lnTo>
                    <a:pt x="194" y="432"/>
                  </a:lnTo>
                  <a:lnTo>
                    <a:pt x="0" y="432"/>
                  </a:lnTo>
                  <a:lnTo>
                    <a:pt x="0" y="337"/>
                  </a:lnTo>
                  <a:lnTo>
                    <a:pt x="48" y="337"/>
                  </a:lnTo>
                  <a:lnTo>
                    <a:pt x="48" y="217"/>
                  </a:lnTo>
                  <a:lnTo>
                    <a:pt x="48" y="96"/>
                  </a:lnTo>
                  <a:lnTo>
                    <a:pt x="1" y="96"/>
                  </a:lnTo>
                  <a:lnTo>
                    <a:pt x="1" y="1"/>
                  </a:lnTo>
                  <a:lnTo>
                    <a:pt x="1" y="1"/>
                  </a:lnTo>
                  <a:lnTo>
                    <a:pt x="278" y="43"/>
                  </a:lnTo>
                  <a:lnTo>
                    <a:pt x="394" y="43"/>
                  </a:lnTo>
                  <a:lnTo>
                    <a:pt x="394" y="55"/>
                  </a:lnTo>
                  <a:lnTo>
                    <a:pt x="382" y="55"/>
                  </a:lnTo>
                  <a:lnTo>
                    <a:pt x="378" y="55"/>
                  </a:lnTo>
                  <a:lnTo>
                    <a:pt x="376" y="55"/>
                  </a:lnTo>
                  <a:lnTo>
                    <a:pt x="375" y="55"/>
                  </a:lnTo>
                  <a:lnTo>
                    <a:pt x="371" y="55"/>
                  </a:lnTo>
                  <a:lnTo>
                    <a:pt x="368" y="56"/>
                  </a:lnTo>
                  <a:lnTo>
                    <a:pt x="367" y="58"/>
                  </a:lnTo>
                  <a:lnTo>
                    <a:pt x="364" y="58"/>
                  </a:lnTo>
                  <a:lnTo>
                    <a:pt x="361" y="60"/>
                  </a:lnTo>
                  <a:lnTo>
                    <a:pt x="361" y="60"/>
                  </a:lnTo>
                  <a:lnTo>
                    <a:pt x="359" y="62"/>
                  </a:lnTo>
                  <a:lnTo>
                    <a:pt x="359" y="63"/>
                  </a:lnTo>
                  <a:lnTo>
                    <a:pt x="357" y="63"/>
                  </a:lnTo>
                  <a:lnTo>
                    <a:pt x="356" y="65"/>
                  </a:lnTo>
                  <a:lnTo>
                    <a:pt x="354" y="66"/>
                  </a:lnTo>
                  <a:lnTo>
                    <a:pt x="353" y="69"/>
                  </a:lnTo>
                  <a:lnTo>
                    <a:pt x="350" y="73"/>
                  </a:lnTo>
                  <a:lnTo>
                    <a:pt x="350" y="74"/>
                  </a:lnTo>
                  <a:lnTo>
                    <a:pt x="350" y="75"/>
                  </a:lnTo>
                  <a:lnTo>
                    <a:pt x="349" y="80"/>
                  </a:lnTo>
                  <a:lnTo>
                    <a:pt x="348" y="84"/>
                  </a:lnTo>
                  <a:lnTo>
                    <a:pt x="348" y="86"/>
                  </a:lnTo>
                  <a:lnTo>
                    <a:pt x="348" y="89"/>
                  </a:lnTo>
                  <a:lnTo>
                    <a:pt x="348" y="91"/>
                  </a:lnTo>
                  <a:lnTo>
                    <a:pt x="348" y="93"/>
                  </a:lnTo>
                  <a:lnTo>
                    <a:pt x="348" y="213"/>
                  </a:lnTo>
                  <a:lnTo>
                    <a:pt x="348" y="330"/>
                  </a:lnTo>
                  <a:lnTo>
                    <a:pt x="348" y="333"/>
                  </a:lnTo>
                  <a:lnTo>
                    <a:pt x="348" y="336"/>
                  </a:lnTo>
                  <a:lnTo>
                    <a:pt x="349" y="340"/>
                  </a:lnTo>
                  <a:lnTo>
                    <a:pt x="350" y="344"/>
                  </a:lnTo>
                  <a:lnTo>
                    <a:pt x="352" y="348"/>
                  </a:lnTo>
                  <a:lnTo>
                    <a:pt x="353" y="350"/>
                  </a:lnTo>
                  <a:lnTo>
                    <a:pt x="353" y="352"/>
                  </a:lnTo>
                  <a:lnTo>
                    <a:pt x="354" y="354"/>
                  </a:lnTo>
                  <a:lnTo>
                    <a:pt x="356" y="356"/>
                  </a:lnTo>
                  <a:lnTo>
                    <a:pt x="359" y="361"/>
                  </a:lnTo>
                  <a:lnTo>
                    <a:pt x="360" y="362"/>
                  </a:lnTo>
                  <a:lnTo>
                    <a:pt x="361" y="365"/>
                  </a:lnTo>
                  <a:lnTo>
                    <a:pt x="364" y="366"/>
                  </a:lnTo>
                  <a:lnTo>
                    <a:pt x="365" y="367"/>
                  </a:lnTo>
                  <a:lnTo>
                    <a:pt x="367" y="370"/>
                  </a:lnTo>
                  <a:lnTo>
                    <a:pt x="369" y="371"/>
                  </a:lnTo>
                  <a:lnTo>
                    <a:pt x="372" y="373"/>
                  </a:lnTo>
                  <a:lnTo>
                    <a:pt x="375" y="373"/>
                  </a:lnTo>
                  <a:lnTo>
                    <a:pt x="378" y="376"/>
                  </a:lnTo>
                  <a:lnTo>
                    <a:pt x="379" y="377"/>
                  </a:lnTo>
                  <a:lnTo>
                    <a:pt x="383" y="377"/>
                  </a:lnTo>
                  <a:lnTo>
                    <a:pt x="386" y="378"/>
                  </a:lnTo>
                  <a:lnTo>
                    <a:pt x="388" y="378"/>
                  </a:lnTo>
                  <a:lnTo>
                    <a:pt x="393" y="378"/>
                  </a:lnTo>
                  <a:lnTo>
                    <a:pt x="397" y="378"/>
                  </a:lnTo>
                  <a:lnTo>
                    <a:pt x="399" y="378"/>
                  </a:lnTo>
                  <a:lnTo>
                    <a:pt x="399" y="392"/>
                  </a:lnTo>
                  <a:lnTo>
                    <a:pt x="322" y="392"/>
                  </a:lnTo>
                  <a:lnTo>
                    <a:pt x="321" y="389"/>
                  </a:lnTo>
                  <a:lnTo>
                    <a:pt x="314" y="380"/>
                  </a:lnTo>
                  <a:lnTo>
                    <a:pt x="289" y="350"/>
                  </a:lnTo>
                  <a:lnTo>
                    <a:pt x="217" y="256"/>
                  </a:lnTo>
                  <a:lnTo>
                    <a:pt x="111" y="122"/>
                  </a:lnTo>
                  <a:lnTo>
                    <a:pt x="111" y="345"/>
                  </a:lnTo>
                  <a:lnTo>
                    <a:pt x="111" y="348"/>
                  </a:lnTo>
                  <a:lnTo>
                    <a:pt x="111" y="351"/>
                  </a:lnTo>
                  <a:lnTo>
                    <a:pt x="111" y="352"/>
                  </a:lnTo>
                  <a:lnTo>
                    <a:pt x="113" y="355"/>
                  </a:lnTo>
                  <a:lnTo>
                    <a:pt x="113" y="358"/>
                  </a:lnTo>
                  <a:lnTo>
                    <a:pt x="113" y="359"/>
                  </a:lnTo>
                  <a:lnTo>
                    <a:pt x="114" y="362"/>
                  </a:lnTo>
                  <a:lnTo>
                    <a:pt x="114" y="363"/>
                  </a:lnTo>
                  <a:lnTo>
                    <a:pt x="115" y="366"/>
                  </a:lnTo>
                  <a:lnTo>
                    <a:pt x="118" y="370"/>
                  </a:lnTo>
                  <a:lnTo>
                    <a:pt x="118" y="370"/>
                  </a:lnTo>
                  <a:lnTo>
                    <a:pt x="120" y="371"/>
                  </a:lnTo>
                  <a:lnTo>
                    <a:pt x="122" y="373"/>
                  </a:lnTo>
                  <a:lnTo>
                    <a:pt x="124" y="376"/>
                  </a:lnTo>
                  <a:lnTo>
                    <a:pt x="125" y="377"/>
                  </a:lnTo>
                  <a:lnTo>
                    <a:pt x="126" y="377"/>
                  </a:lnTo>
                  <a:lnTo>
                    <a:pt x="129" y="378"/>
                  </a:lnTo>
                  <a:lnTo>
                    <a:pt x="132" y="378"/>
                  </a:lnTo>
                  <a:lnTo>
                    <a:pt x="135" y="380"/>
                  </a:lnTo>
                  <a:lnTo>
                    <a:pt x="137" y="380"/>
                  </a:lnTo>
                  <a:lnTo>
                    <a:pt x="143" y="380"/>
                  </a:lnTo>
                  <a:lnTo>
                    <a:pt x="158" y="380"/>
                  </a:lnTo>
                  <a:lnTo>
                    <a:pt x="158" y="391"/>
                  </a:lnTo>
                  <a:lnTo>
                    <a:pt x="41" y="391"/>
                  </a:lnTo>
                  <a:lnTo>
                    <a:pt x="41" y="380"/>
                  </a:lnTo>
                  <a:lnTo>
                    <a:pt x="56" y="380"/>
                  </a:lnTo>
                  <a:lnTo>
                    <a:pt x="60" y="380"/>
                  </a:lnTo>
                  <a:lnTo>
                    <a:pt x="63" y="380"/>
                  </a:lnTo>
                  <a:lnTo>
                    <a:pt x="65" y="378"/>
                  </a:lnTo>
                  <a:lnTo>
                    <a:pt x="68" y="378"/>
                  </a:lnTo>
                  <a:lnTo>
                    <a:pt x="71" y="377"/>
                  </a:lnTo>
                  <a:lnTo>
                    <a:pt x="73" y="377"/>
                  </a:lnTo>
                  <a:lnTo>
                    <a:pt x="76" y="374"/>
                  </a:lnTo>
                  <a:lnTo>
                    <a:pt x="77" y="373"/>
                  </a:lnTo>
                  <a:lnTo>
                    <a:pt x="79" y="373"/>
                  </a:lnTo>
                  <a:lnTo>
                    <a:pt x="80" y="370"/>
                  </a:lnTo>
                  <a:lnTo>
                    <a:pt x="82" y="369"/>
                  </a:lnTo>
                  <a:lnTo>
                    <a:pt x="84" y="365"/>
                  </a:lnTo>
                  <a:lnTo>
                    <a:pt x="86" y="362"/>
                  </a:lnTo>
                  <a:lnTo>
                    <a:pt x="86" y="361"/>
                  </a:lnTo>
                  <a:lnTo>
                    <a:pt x="87" y="359"/>
                  </a:lnTo>
                  <a:lnTo>
                    <a:pt x="87" y="354"/>
                  </a:lnTo>
                  <a:lnTo>
                    <a:pt x="87" y="350"/>
                  </a:lnTo>
                  <a:lnTo>
                    <a:pt x="88" y="347"/>
                  </a:lnTo>
                  <a:lnTo>
                    <a:pt x="88" y="344"/>
                  </a:lnTo>
                  <a:lnTo>
                    <a:pt x="88" y="217"/>
                  </a:lnTo>
                  <a:lnTo>
                    <a:pt x="88" y="89"/>
                  </a:lnTo>
                  <a:lnTo>
                    <a:pt x="87" y="86"/>
                  </a:lnTo>
                  <a:lnTo>
                    <a:pt x="87" y="85"/>
                  </a:lnTo>
                  <a:lnTo>
                    <a:pt x="87" y="84"/>
                  </a:lnTo>
                  <a:lnTo>
                    <a:pt x="87" y="82"/>
                  </a:lnTo>
                  <a:lnTo>
                    <a:pt x="86" y="80"/>
                  </a:lnTo>
                  <a:lnTo>
                    <a:pt x="84" y="78"/>
                  </a:lnTo>
                  <a:lnTo>
                    <a:pt x="82" y="75"/>
                  </a:lnTo>
                  <a:lnTo>
                    <a:pt x="82" y="74"/>
                  </a:lnTo>
                  <a:lnTo>
                    <a:pt x="79" y="73"/>
                  </a:lnTo>
                  <a:lnTo>
                    <a:pt x="76" y="70"/>
                  </a:lnTo>
                  <a:lnTo>
                    <a:pt x="73" y="67"/>
                  </a:lnTo>
                  <a:lnTo>
                    <a:pt x="69" y="65"/>
                  </a:lnTo>
                  <a:lnTo>
                    <a:pt x="65" y="63"/>
                  </a:lnTo>
                  <a:lnTo>
                    <a:pt x="61" y="60"/>
                  </a:lnTo>
                  <a:lnTo>
                    <a:pt x="57" y="59"/>
                  </a:lnTo>
                  <a:lnTo>
                    <a:pt x="54" y="58"/>
                  </a:lnTo>
                  <a:lnTo>
                    <a:pt x="50" y="58"/>
                  </a:lnTo>
                  <a:lnTo>
                    <a:pt x="46" y="56"/>
                  </a:lnTo>
                  <a:lnTo>
                    <a:pt x="44" y="55"/>
                  </a:lnTo>
                  <a:lnTo>
                    <a:pt x="42" y="55"/>
                  </a:lnTo>
                  <a:lnTo>
                    <a:pt x="41" y="55"/>
                  </a:lnTo>
                  <a:lnTo>
                    <a:pt x="41" y="44"/>
                  </a:lnTo>
                  <a:lnTo>
                    <a:pt x="113" y="44"/>
                  </a:lnTo>
                  <a:lnTo>
                    <a:pt x="219" y="178"/>
                  </a:lnTo>
                  <a:lnTo>
                    <a:pt x="325" y="313"/>
                  </a:lnTo>
                  <a:lnTo>
                    <a:pt x="325" y="93"/>
                  </a:lnTo>
                  <a:lnTo>
                    <a:pt x="325" y="86"/>
                  </a:lnTo>
                  <a:lnTo>
                    <a:pt x="325" y="84"/>
                  </a:lnTo>
                  <a:lnTo>
                    <a:pt x="325" y="82"/>
                  </a:lnTo>
                  <a:lnTo>
                    <a:pt x="323" y="77"/>
                  </a:lnTo>
                  <a:lnTo>
                    <a:pt x="322" y="75"/>
                  </a:lnTo>
                  <a:lnTo>
                    <a:pt x="322" y="73"/>
                  </a:lnTo>
                  <a:lnTo>
                    <a:pt x="321" y="71"/>
                  </a:lnTo>
                  <a:lnTo>
                    <a:pt x="321" y="69"/>
                  </a:lnTo>
                  <a:lnTo>
                    <a:pt x="319" y="67"/>
                  </a:lnTo>
                  <a:lnTo>
                    <a:pt x="319" y="66"/>
                  </a:lnTo>
                  <a:lnTo>
                    <a:pt x="316" y="63"/>
                  </a:lnTo>
                  <a:lnTo>
                    <a:pt x="315" y="62"/>
                  </a:lnTo>
                  <a:lnTo>
                    <a:pt x="314" y="62"/>
                  </a:lnTo>
                  <a:lnTo>
                    <a:pt x="311" y="59"/>
                  </a:lnTo>
                  <a:lnTo>
                    <a:pt x="308" y="58"/>
                  </a:lnTo>
                  <a:lnTo>
                    <a:pt x="306" y="56"/>
                  </a:lnTo>
                  <a:lnTo>
                    <a:pt x="303" y="56"/>
                  </a:lnTo>
                  <a:lnTo>
                    <a:pt x="299" y="55"/>
                  </a:lnTo>
                  <a:lnTo>
                    <a:pt x="296" y="55"/>
                  </a:lnTo>
                  <a:lnTo>
                    <a:pt x="292" y="55"/>
                  </a:lnTo>
                  <a:lnTo>
                    <a:pt x="289" y="55"/>
                  </a:lnTo>
                  <a:lnTo>
                    <a:pt x="278" y="55"/>
                  </a:lnTo>
                  <a:lnTo>
                    <a:pt x="278" y="43"/>
                  </a:lnTo>
                  <a:lnTo>
                    <a:pt x="278" y="43"/>
                  </a:lnTo>
                  <a:lnTo>
                    <a:pt x="1" y="1"/>
                  </a:lnTo>
                  <a:close/>
                </a:path>
              </a:pathLst>
            </a:custGeom>
            <a:solidFill>
              <a:srgbClr val="FFFFFF"/>
            </a:solidFill>
            <a:ln w="9525">
              <a:noFill/>
              <a:round/>
              <a:headEnd/>
              <a:tailEnd/>
            </a:ln>
          </p:spPr>
          <p:txBody>
            <a:bodyPr/>
            <a:lstStyle/>
            <a:p>
              <a:endParaRPr lang="en-US"/>
            </a:p>
          </p:txBody>
        </p:sp>
        <p:sp>
          <p:nvSpPr>
            <p:cNvPr id="3085" name="Freeform 13"/>
            <p:cNvSpPr>
              <a:spLocks/>
            </p:cNvSpPr>
            <p:nvPr userDrawn="1"/>
          </p:nvSpPr>
          <p:spPr bwMode="auto">
            <a:xfrm>
              <a:off x="4580" y="3191"/>
              <a:ext cx="127" cy="8"/>
            </a:xfrm>
            <a:custGeom>
              <a:avLst/>
              <a:gdLst/>
              <a:ahLst/>
              <a:cxnLst>
                <a:cxn ang="0">
                  <a:pos x="0" y="0"/>
                </a:cxn>
                <a:cxn ang="0">
                  <a:pos x="0" y="8"/>
                </a:cxn>
                <a:cxn ang="0">
                  <a:pos x="127" y="8"/>
                </a:cxn>
                <a:cxn ang="0">
                  <a:pos x="127" y="0"/>
                </a:cxn>
                <a:cxn ang="0">
                  <a:pos x="0" y="0"/>
                </a:cxn>
                <a:cxn ang="0">
                  <a:pos x="0" y="0"/>
                </a:cxn>
                <a:cxn ang="0">
                  <a:pos x="0" y="0"/>
                </a:cxn>
              </a:cxnLst>
              <a:rect l="0" t="0" r="r" b="b"/>
              <a:pathLst>
                <a:path w="127" h="8">
                  <a:moveTo>
                    <a:pt x="0" y="0"/>
                  </a:moveTo>
                  <a:lnTo>
                    <a:pt x="0" y="8"/>
                  </a:lnTo>
                  <a:lnTo>
                    <a:pt x="127" y="8"/>
                  </a:lnTo>
                  <a:lnTo>
                    <a:pt x="127"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6" name="Freeform 14"/>
            <p:cNvSpPr>
              <a:spLocks/>
            </p:cNvSpPr>
            <p:nvPr userDrawn="1"/>
          </p:nvSpPr>
          <p:spPr bwMode="auto">
            <a:xfrm>
              <a:off x="4703" y="3192"/>
              <a:ext cx="164" cy="210"/>
            </a:xfrm>
            <a:custGeom>
              <a:avLst/>
              <a:gdLst/>
              <a:ahLst/>
              <a:cxnLst>
                <a:cxn ang="0">
                  <a:pos x="6" y="0"/>
                </a:cxn>
                <a:cxn ang="0">
                  <a:pos x="0" y="6"/>
                </a:cxn>
                <a:cxn ang="0">
                  <a:pos x="157" y="210"/>
                </a:cxn>
                <a:cxn ang="0">
                  <a:pos x="164" y="206"/>
                </a:cxn>
                <a:cxn ang="0">
                  <a:pos x="6" y="0"/>
                </a:cxn>
                <a:cxn ang="0">
                  <a:pos x="6" y="0"/>
                </a:cxn>
                <a:cxn ang="0">
                  <a:pos x="6" y="0"/>
                </a:cxn>
              </a:cxnLst>
              <a:rect l="0" t="0" r="r" b="b"/>
              <a:pathLst>
                <a:path w="164" h="210">
                  <a:moveTo>
                    <a:pt x="6" y="0"/>
                  </a:moveTo>
                  <a:lnTo>
                    <a:pt x="0" y="6"/>
                  </a:lnTo>
                  <a:lnTo>
                    <a:pt x="157" y="210"/>
                  </a:lnTo>
                  <a:lnTo>
                    <a:pt x="164" y="206"/>
                  </a:lnTo>
                  <a:lnTo>
                    <a:pt x="6" y="0"/>
                  </a:lnTo>
                  <a:lnTo>
                    <a:pt x="6" y="0"/>
                  </a:lnTo>
                  <a:lnTo>
                    <a:pt x="6" y="0"/>
                  </a:lnTo>
                  <a:close/>
                </a:path>
              </a:pathLst>
            </a:custGeom>
            <a:solidFill>
              <a:srgbClr val="FFFFFF"/>
            </a:solidFill>
            <a:ln w="9525">
              <a:noFill/>
              <a:round/>
              <a:headEnd/>
              <a:tailEnd/>
            </a:ln>
          </p:spPr>
          <p:txBody>
            <a:bodyPr/>
            <a:lstStyle/>
            <a:p>
              <a:endParaRPr lang="en-US"/>
            </a:p>
          </p:txBody>
        </p:sp>
        <p:sp>
          <p:nvSpPr>
            <p:cNvPr id="3087" name="Freeform 15"/>
            <p:cNvSpPr>
              <a:spLocks/>
            </p:cNvSpPr>
            <p:nvPr userDrawn="1"/>
          </p:nvSpPr>
          <p:spPr bwMode="auto">
            <a:xfrm>
              <a:off x="4703" y="3191"/>
              <a:ext cx="6" cy="8"/>
            </a:xfrm>
            <a:custGeom>
              <a:avLst/>
              <a:gdLst/>
              <a:ahLst/>
              <a:cxnLst>
                <a:cxn ang="0">
                  <a:pos x="4" y="0"/>
                </a:cxn>
                <a:cxn ang="0">
                  <a:pos x="5" y="0"/>
                </a:cxn>
                <a:cxn ang="0">
                  <a:pos x="6" y="1"/>
                </a:cxn>
                <a:cxn ang="0">
                  <a:pos x="0" y="7"/>
                </a:cxn>
                <a:cxn ang="0">
                  <a:pos x="4" y="8"/>
                </a:cxn>
                <a:cxn ang="0">
                  <a:pos x="4" y="0"/>
                </a:cxn>
                <a:cxn ang="0">
                  <a:pos x="4" y="0"/>
                </a:cxn>
                <a:cxn ang="0">
                  <a:pos x="4" y="0"/>
                </a:cxn>
              </a:cxnLst>
              <a:rect l="0" t="0" r="r" b="b"/>
              <a:pathLst>
                <a:path w="6" h="8">
                  <a:moveTo>
                    <a:pt x="4" y="0"/>
                  </a:moveTo>
                  <a:lnTo>
                    <a:pt x="5" y="0"/>
                  </a:lnTo>
                  <a:lnTo>
                    <a:pt x="6" y="1"/>
                  </a:lnTo>
                  <a:lnTo>
                    <a:pt x="0" y="7"/>
                  </a:lnTo>
                  <a:lnTo>
                    <a:pt x="4" y="8"/>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088" name="Freeform 16"/>
            <p:cNvSpPr>
              <a:spLocks/>
            </p:cNvSpPr>
            <p:nvPr userDrawn="1"/>
          </p:nvSpPr>
          <p:spPr bwMode="auto">
            <a:xfrm>
              <a:off x="4860" y="3289"/>
              <a:ext cx="8" cy="111"/>
            </a:xfrm>
            <a:custGeom>
              <a:avLst/>
              <a:gdLst/>
              <a:ahLst/>
              <a:cxnLst>
                <a:cxn ang="0">
                  <a:pos x="0" y="0"/>
                </a:cxn>
                <a:cxn ang="0">
                  <a:pos x="8" y="0"/>
                </a:cxn>
                <a:cxn ang="0">
                  <a:pos x="8" y="111"/>
                </a:cxn>
                <a:cxn ang="0">
                  <a:pos x="0" y="111"/>
                </a:cxn>
                <a:cxn ang="0">
                  <a:pos x="0" y="0"/>
                </a:cxn>
                <a:cxn ang="0">
                  <a:pos x="0" y="0"/>
                </a:cxn>
                <a:cxn ang="0">
                  <a:pos x="0" y="0"/>
                </a:cxn>
              </a:cxnLst>
              <a:rect l="0" t="0" r="r" b="b"/>
              <a:pathLst>
                <a:path w="8" h="111">
                  <a:moveTo>
                    <a:pt x="0" y="0"/>
                  </a:moveTo>
                  <a:lnTo>
                    <a:pt x="8" y="0"/>
                  </a:lnTo>
                  <a:lnTo>
                    <a:pt x="8" y="111"/>
                  </a:lnTo>
                  <a:lnTo>
                    <a:pt x="0" y="11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9" name="Freeform 17"/>
            <p:cNvSpPr>
              <a:spLocks/>
            </p:cNvSpPr>
            <p:nvPr userDrawn="1"/>
          </p:nvSpPr>
          <p:spPr bwMode="auto">
            <a:xfrm>
              <a:off x="4860" y="3398"/>
              <a:ext cx="8" cy="13"/>
            </a:xfrm>
            <a:custGeom>
              <a:avLst/>
              <a:gdLst/>
              <a:ahLst/>
              <a:cxnLst>
                <a:cxn ang="0">
                  <a:pos x="0" y="4"/>
                </a:cxn>
                <a:cxn ang="0">
                  <a:pos x="8" y="13"/>
                </a:cxn>
                <a:cxn ang="0">
                  <a:pos x="8" y="2"/>
                </a:cxn>
                <a:cxn ang="0">
                  <a:pos x="0" y="2"/>
                </a:cxn>
                <a:cxn ang="0">
                  <a:pos x="7" y="0"/>
                </a:cxn>
                <a:cxn ang="0">
                  <a:pos x="0" y="4"/>
                </a:cxn>
                <a:cxn ang="0">
                  <a:pos x="0" y="4"/>
                </a:cxn>
                <a:cxn ang="0">
                  <a:pos x="0" y="4"/>
                </a:cxn>
              </a:cxnLst>
              <a:rect l="0" t="0" r="r" b="b"/>
              <a:pathLst>
                <a:path w="8" h="13">
                  <a:moveTo>
                    <a:pt x="0" y="4"/>
                  </a:moveTo>
                  <a:lnTo>
                    <a:pt x="8" y="13"/>
                  </a:lnTo>
                  <a:lnTo>
                    <a:pt x="8" y="2"/>
                  </a:lnTo>
                  <a:lnTo>
                    <a:pt x="0" y="2"/>
                  </a:lnTo>
                  <a:lnTo>
                    <a:pt x="7" y="0"/>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090" name="Freeform 18"/>
            <p:cNvSpPr>
              <a:spLocks/>
            </p:cNvSpPr>
            <p:nvPr userDrawn="1"/>
          </p:nvSpPr>
          <p:spPr bwMode="auto">
            <a:xfrm>
              <a:off x="4814" y="3284"/>
              <a:ext cx="50" cy="10"/>
            </a:xfrm>
            <a:custGeom>
              <a:avLst/>
              <a:gdLst/>
              <a:ahLst/>
              <a:cxnLst>
                <a:cxn ang="0">
                  <a:pos x="0" y="0"/>
                </a:cxn>
                <a:cxn ang="0">
                  <a:pos x="50" y="0"/>
                </a:cxn>
                <a:cxn ang="0">
                  <a:pos x="50" y="10"/>
                </a:cxn>
                <a:cxn ang="0">
                  <a:pos x="0" y="10"/>
                </a:cxn>
                <a:cxn ang="0">
                  <a:pos x="0" y="0"/>
                </a:cxn>
                <a:cxn ang="0">
                  <a:pos x="0" y="0"/>
                </a:cxn>
                <a:cxn ang="0">
                  <a:pos x="0" y="0"/>
                </a:cxn>
              </a:cxnLst>
              <a:rect l="0" t="0" r="r" b="b"/>
              <a:pathLst>
                <a:path w="50" h="10">
                  <a:moveTo>
                    <a:pt x="0" y="0"/>
                  </a:moveTo>
                  <a:lnTo>
                    <a:pt x="50" y="0"/>
                  </a:lnTo>
                  <a:lnTo>
                    <a:pt x="50" y="10"/>
                  </a:lnTo>
                  <a:lnTo>
                    <a:pt x="0" y="1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1" name="Freeform 19"/>
            <p:cNvSpPr>
              <a:spLocks/>
            </p:cNvSpPr>
            <p:nvPr userDrawn="1"/>
          </p:nvSpPr>
          <p:spPr bwMode="auto">
            <a:xfrm>
              <a:off x="4860" y="3284"/>
              <a:ext cx="8" cy="10"/>
            </a:xfrm>
            <a:custGeom>
              <a:avLst/>
              <a:gdLst/>
              <a:ahLst/>
              <a:cxnLst>
                <a:cxn ang="0">
                  <a:pos x="8" y="5"/>
                </a:cxn>
                <a:cxn ang="0">
                  <a:pos x="8" y="0"/>
                </a:cxn>
                <a:cxn ang="0">
                  <a:pos x="4" y="0"/>
                </a:cxn>
                <a:cxn ang="0">
                  <a:pos x="4" y="10"/>
                </a:cxn>
                <a:cxn ang="0">
                  <a:pos x="0" y="5"/>
                </a:cxn>
                <a:cxn ang="0">
                  <a:pos x="8" y="5"/>
                </a:cxn>
                <a:cxn ang="0">
                  <a:pos x="8" y="5"/>
                </a:cxn>
                <a:cxn ang="0">
                  <a:pos x="8" y="5"/>
                </a:cxn>
              </a:cxnLst>
              <a:rect l="0" t="0" r="r" b="b"/>
              <a:pathLst>
                <a:path w="8" h="10">
                  <a:moveTo>
                    <a:pt x="8" y="5"/>
                  </a:moveTo>
                  <a:lnTo>
                    <a:pt x="8" y="0"/>
                  </a:lnTo>
                  <a:lnTo>
                    <a:pt x="4" y="0"/>
                  </a:lnTo>
                  <a:lnTo>
                    <a:pt x="4" y="10"/>
                  </a:lnTo>
                  <a:lnTo>
                    <a:pt x="0" y="5"/>
                  </a:lnTo>
                  <a:lnTo>
                    <a:pt x="8" y="5"/>
                  </a:lnTo>
                  <a:lnTo>
                    <a:pt x="8" y="5"/>
                  </a:lnTo>
                  <a:lnTo>
                    <a:pt x="8" y="5"/>
                  </a:lnTo>
                  <a:close/>
                </a:path>
              </a:pathLst>
            </a:custGeom>
            <a:solidFill>
              <a:srgbClr val="FFFFFF"/>
            </a:solidFill>
            <a:ln w="9525">
              <a:noFill/>
              <a:round/>
              <a:headEnd/>
              <a:tailEnd/>
            </a:ln>
          </p:spPr>
          <p:txBody>
            <a:bodyPr/>
            <a:lstStyle/>
            <a:p>
              <a:endParaRPr lang="en-US"/>
            </a:p>
          </p:txBody>
        </p:sp>
        <p:sp>
          <p:nvSpPr>
            <p:cNvPr id="3092" name="Freeform 20"/>
            <p:cNvSpPr>
              <a:spLocks/>
            </p:cNvSpPr>
            <p:nvPr userDrawn="1"/>
          </p:nvSpPr>
          <p:spPr bwMode="auto">
            <a:xfrm>
              <a:off x="4810" y="3192"/>
              <a:ext cx="8" cy="97"/>
            </a:xfrm>
            <a:custGeom>
              <a:avLst/>
              <a:gdLst/>
              <a:ahLst/>
              <a:cxnLst>
                <a:cxn ang="0">
                  <a:pos x="0" y="0"/>
                </a:cxn>
                <a:cxn ang="0">
                  <a:pos x="8" y="0"/>
                </a:cxn>
                <a:cxn ang="0">
                  <a:pos x="8" y="97"/>
                </a:cxn>
                <a:cxn ang="0">
                  <a:pos x="0" y="97"/>
                </a:cxn>
                <a:cxn ang="0">
                  <a:pos x="0" y="0"/>
                </a:cxn>
                <a:cxn ang="0">
                  <a:pos x="0" y="0"/>
                </a:cxn>
                <a:cxn ang="0">
                  <a:pos x="0" y="0"/>
                </a:cxn>
              </a:cxnLst>
              <a:rect l="0" t="0" r="r" b="b"/>
              <a:pathLst>
                <a:path w="8" h="97">
                  <a:moveTo>
                    <a:pt x="0" y="0"/>
                  </a:moveTo>
                  <a:lnTo>
                    <a:pt x="8" y="0"/>
                  </a:lnTo>
                  <a:lnTo>
                    <a:pt x="8" y="97"/>
                  </a:lnTo>
                  <a:lnTo>
                    <a:pt x="0" y="97"/>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3" name="Freeform 21"/>
            <p:cNvSpPr>
              <a:spLocks/>
            </p:cNvSpPr>
            <p:nvPr userDrawn="1"/>
          </p:nvSpPr>
          <p:spPr bwMode="auto">
            <a:xfrm>
              <a:off x="4810" y="3284"/>
              <a:ext cx="8" cy="10"/>
            </a:xfrm>
            <a:custGeom>
              <a:avLst/>
              <a:gdLst/>
              <a:ahLst/>
              <a:cxnLst>
                <a:cxn ang="0">
                  <a:pos x="4" y="10"/>
                </a:cxn>
                <a:cxn ang="0">
                  <a:pos x="0" y="10"/>
                </a:cxn>
                <a:cxn ang="0">
                  <a:pos x="0" y="5"/>
                </a:cxn>
                <a:cxn ang="0">
                  <a:pos x="8" y="5"/>
                </a:cxn>
                <a:cxn ang="0">
                  <a:pos x="4" y="0"/>
                </a:cxn>
                <a:cxn ang="0">
                  <a:pos x="4" y="10"/>
                </a:cxn>
                <a:cxn ang="0">
                  <a:pos x="4" y="10"/>
                </a:cxn>
                <a:cxn ang="0">
                  <a:pos x="4" y="10"/>
                </a:cxn>
              </a:cxnLst>
              <a:rect l="0" t="0" r="r" b="b"/>
              <a:pathLst>
                <a:path w="8" h="10">
                  <a:moveTo>
                    <a:pt x="4" y="10"/>
                  </a:moveTo>
                  <a:lnTo>
                    <a:pt x="0" y="10"/>
                  </a:lnTo>
                  <a:lnTo>
                    <a:pt x="0" y="5"/>
                  </a:lnTo>
                  <a:lnTo>
                    <a:pt x="8" y="5"/>
                  </a:lnTo>
                  <a:lnTo>
                    <a:pt x="4" y="0"/>
                  </a:lnTo>
                  <a:lnTo>
                    <a:pt x="4" y="10"/>
                  </a:lnTo>
                  <a:lnTo>
                    <a:pt x="4" y="10"/>
                  </a:lnTo>
                  <a:lnTo>
                    <a:pt x="4" y="10"/>
                  </a:lnTo>
                  <a:close/>
                </a:path>
              </a:pathLst>
            </a:custGeom>
            <a:solidFill>
              <a:srgbClr val="FFFFFF"/>
            </a:solidFill>
            <a:ln w="9525">
              <a:noFill/>
              <a:round/>
              <a:headEnd/>
              <a:tailEnd/>
            </a:ln>
          </p:spPr>
          <p:txBody>
            <a:bodyPr/>
            <a:lstStyle/>
            <a:p>
              <a:endParaRPr lang="en-US"/>
            </a:p>
          </p:txBody>
        </p:sp>
        <p:sp>
          <p:nvSpPr>
            <p:cNvPr id="3094" name="Freeform 22"/>
            <p:cNvSpPr>
              <a:spLocks/>
            </p:cNvSpPr>
            <p:nvPr userDrawn="1"/>
          </p:nvSpPr>
          <p:spPr bwMode="auto">
            <a:xfrm>
              <a:off x="4814" y="3188"/>
              <a:ext cx="204" cy="8"/>
            </a:xfrm>
            <a:custGeom>
              <a:avLst/>
              <a:gdLst/>
              <a:ahLst/>
              <a:cxnLst>
                <a:cxn ang="0">
                  <a:pos x="0" y="0"/>
                </a:cxn>
                <a:cxn ang="0">
                  <a:pos x="0" y="8"/>
                </a:cxn>
                <a:cxn ang="0">
                  <a:pos x="204" y="8"/>
                </a:cxn>
                <a:cxn ang="0">
                  <a:pos x="204" y="0"/>
                </a:cxn>
                <a:cxn ang="0">
                  <a:pos x="0" y="0"/>
                </a:cxn>
                <a:cxn ang="0">
                  <a:pos x="0" y="0"/>
                </a:cxn>
                <a:cxn ang="0">
                  <a:pos x="0" y="0"/>
                </a:cxn>
              </a:cxnLst>
              <a:rect l="0" t="0" r="r" b="b"/>
              <a:pathLst>
                <a:path w="204" h="8">
                  <a:moveTo>
                    <a:pt x="0" y="0"/>
                  </a:moveTo>
                  <a:lnTo>
                    <a:pt x="0" y="8"/>
                  </a:lnTo>
                  <a:lnTo>
                    <a:pt x="204" y="8"/>
                  </a:lnTo>
                  <a:lnTo>
                    <a:pt x="204"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5" name="Freeform 23"/>
            <p:cNvSpPr>
              <a:spLocks/>
            </p:cNvSpPr>
            <p:nvPr userDrawn="1"/>
          </p:nvSpPr>
          <p:spPr bwMode="auto">
            <a:xfrm>
              <a:off x="4810" y="3188"/>
              <a:ext cx="8" cy="8"/>
            </a:xfrm>
            <a:custGeom>
              <a:avLst/>
              <a:gdLst/>
              <a:ahLst/>
              <a:cxnLst>
                <a:cxn ang="0">
                  <a:pos x="0" y="4"/>
                </a:cxn>
                <a:cxn ang="0">
                  <a:pos x="0" y="0"/>
                </a:cxn>
                <a:cxn ang="0">
                  <a:pos x="4" y="0"/>
                </a:cxn>
                <a:cxn ang="0">
                  <a:pos x="4" y="8"/>
                </a:cxn>
                <a:cxn ang="0">
                  <a:pos x="8" y="4"/>
                </a:cxn>
                <a:cxn ang="0">
                  <a:pos x="0" y="4"/>
                </a:cxn>
                <a:cxn ang="0">
                  <a:pos x="0" y="4"/>
                </a:cxn>
                <a:cxn ang="0">
                  <a:pos x="0" y="4"/>
                </a:cxn>
              </a:cxnLst>
              <a:rect l="0" t="0" r="r" b="b"/>
              <a:pathLst>
                <a:path w="8" h="8">
                  <a:moveTo>
                    <a:pt x="0" y="4"/>
                  </a:moveTo>
                  <a:lnTo>
                    <a:pt x="0" y="0"/>
                  </a:lnTo>
                  <a:lnTo>
                    <a:pt x="4" y="0"/>
                  </a:lnTo>
                  <a:lnTo>
                    <a:pt x="4" y="8"/>
                  </a:lnTo>
                  <a:lnTo>
                    <a:pt x="8" y="4"/>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096" name="Freeform 24"/>
            <p:cNvSpPr>
              <a:spLocks/>
            </p:cNvSpPr>
            <p:nvPr userDrawn="1"/>
          </p:nvSpPr>
          <p:spPr bwMode="auto">
            <a:xfrm>
              <a:off x="5014" y="3192"/>
              <a:ext cx="8" cy="97"/>
            </a:xfrm>
            <a:custGeom>
              <a:avLst/>
              <a:gdLst/>
              <a:ahLst/>
              <a:cxnLst>
                <a:cxn ang="0">
                  <a:pos x="0" y="0"/>
                </a:cxn>
                <a:cxn ang="0">
                  <a:pos x="8" y="0"/>
                </a:cxn>
                <a:cxn ang="0">
                  <a:pos x="8" y="97"/>
                </a:cxn>
                <a:cxn ang="0">
                  <a:pos x="0" y="97"/>
                </a:cxn>
                <a:cxn ang="0">
                  <a:pos x="0" y="0"/>
                </a:cxn>
                <a:cxn ang="0">
                  <a:pos x="0" y="0"/>
                </a:cxn>
                <a:cxn ang="0">
                  <a:pos x="0" y="0"/>
                </a:cxn>
              </a:cxnLst>
              <a:rect l="0" t="0" r="r" b="b"/>
              <a:pathLst>
                <a:path w="8" h="97">
                  <a:moveTo>
                    <a:pt x="0" y="0"/>
                  </a:moveTo>
                  <a:lnTo>
                    <a:pt x="8" y="0"/>
                  </a:lnTo>
                  <a:lnTo>
                    <a:pt x="8" y="97"/>
                  </a:lnTo>
                  <a:lnTo>
                    <a:pt x="0" y="97"/>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7" name="Freeform 25"/>
            <p:cNvSpPr>
              <a:spLocks/>
            </p:cNvSpPr>
            <p:nvPr userDrawn="1"/>
          </p:nvSpPr>
          <p:spPr bwMode="auto">
            <a:xfrm>
              <a:off x="5014" y="3188"/>
              <a:ext cx="8" cy="8"/>
            </a:xfrm>
            <a:custGeom>
              <a:avLst/>
              <a:gdLst/>
              <a:ahLst/>
              <a:cxnLst>
                <a:cxn ang="0">
                  <a:pos x="4" y="0"/>
                </a:cxn>
                <a:cxn ang="0">
                  <a:pos x="8" y="0"/>
                </a:cxn>
                <a:cxn ang="0">
                  <a:pos x="8" y="4"/>
                </a:cxn>
                <a:cxn ang="0">
                  <a:pos x="0" y="4"/>
                </a:cxn>
                <a:cxn ang="0">
                  <a:pos x="4" y="8"/>
                </a:cxn>
                <a:cxn ang="0">
                  <a:pos x="4" y="0"/>
                </a:cxn>
                <a:cxn ang="0">
                  <a:pos x="4" y="0"/>
                </a:cxn>
                <a:cxn ang="0">
                  <a:pos x="4" y="0"/>
                </a:cxn>
              </a:cxnLst>
              <a:rect l="0" t="0" r="r" b="b"/>
              <a:pathLst>
                <a:path w="8" h="8">
                  <a:moveTo>
                    <a:pt x="4" y="0"/>
                  </a:moveTo>
                  <a:lnTo>
                    <a:pt x="8" y="0"/>
                  </a:lnTo>
                  <a:lnTo>
                    <a:pt x="8" y="4"/>
                  </a:lnTo>
                  <a:lnTo>
                    <a:pt x="0" y="4"/>
                  </a:lnTo>
                  <a:lnTo>
                    <a:pt x="4" y="8"/>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098" name="Freeform 26"/>
            <p:cNvSpPr>
              <a:spLocks/>
            </p:cNvSpPr>
            <p:nvPr userDrawn="1"/>
          </p:nvSpPr>
          <p:spPr bwMode="auto">
            <a:xfrm>
              <a:off x="4965" y="3285"/>
              <a:ext cx="53" cy="9"/>
            </a:xfrm>
            <a:custGeom>
              <a:avLst/>
              <a:gdLst/>
              <a:ahLst/>
              <a:cxnLst>
                <a:cxn ang="0">
                  <a:pos x="0" y="0"/>
                </a:cxn>
                <a:cxn ang="0">
                  <a:pos x="53" y="0"/>
                </a:cxn>
                <a:cxn ang="0">
                  <a:pos x="53" y="9"/>
                </a:cxn>
                <a:cxn ang="0">
                  <a:pos x="0" y="9"/>
                </a:cxn>
                <a:cxn ang="0">
                  <a:pos x="0" y="0"/>
                </a:cxn>
                <a:cxn ang="0">
                  <a:pos x="0" y="0"/>
                </a:cxn>
                <a:cxn ang="0">
                  <a:pos x="0" y="0"/>
                </a:cxn>
              </a:cxnLst>
              <a:rect l="0" t="0" r="r" b="b"/>
              <a:pathLst>
                <a:path w="53" h="9">
                  <a:moveTo>
                    <a:pt x="0" y="0"/>
                  </a:moveTo>
                  <a:lnTo>
                    <a:pt x="53" y="0"/>
                  </a:lnTo>
                  <a:lnTo>
                    <a:pt x="53" y="9"/>
                  </a:lnTo>
                  <a:lnTo>
                    <a:pt x="0" y="9"/>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9" name="Freeform 27"/>
            <p:cNvSpPr>
              <a:spLocks/>
            </p:cNvSpPr>
            <p:nvPr userDrawn="1"/>
          </p:nvSpPr>
          <p:spPr bwMode="auto">
            <a:xfrm>
              <a:off x="5014" y="3285"/>
              <a:ext cx="8" cy="9"/>
            </a:xfrm>
            <a:custGeom>
              <a:avLst/>
              <a:gdLst/>
              <a:ahLst/>
              <a:cxnLst>
                <a:cxn ang="0">
                  <a:pos x="8" y="4"/>
                </a:cxn>
                <a:cxn ang="0">
                  <a:pos x="8" y="9"/>
                </a:cxn>
                <a:cxn ang="0">
                  <a:pos x="4" y="9"/>
                </a:cxn>
                <a:cxn ang="0">
                  <a:pos x="4" y="0"/>
                </a:cxn>
                <a:cxn ang="0">
                  <a:pos x="0" y="4"/>
                </a:cxn>
                <a:cxn ang="0">
                  <a:pos x="8" y="4"/>
                </a:cxn>
                <a:cxn ang="0">
                  <a:pos x="8" y="4"/>
                </a:cxn>
                <a:cxn ang="0">
                  <a:pos x="8" y="4"/>
                </a:cxn>
              </a:cxnLst>
              <a:rect l="0" t="0" r="r" b="b"/>
              <a:pathLst>
                <a:path w="8" h="9">
                  <a:moveTo>
                    <a:pt x="8" y="4"/>
                  </a:moveTo>
                  <a:lnTo>
                    <a:pt x="8" y="9"/>
                  </a:lnTo>
                  <a:lnTo>
                    <a:pt x="4" y="9"/>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00" name="Freeform 28"/>
            <p:cNvSpPr>
              <a:spLocks/>
            </p:cNvSpPr>
            <p:nvPr userDrawn="1"/>
          </p:nvSpPr>
          <p:spPr bwMode="auto">
            <a:xfrm>
              <a:off x="4962" y="3289"/>
              <a:ext cx="7" cy="242"/>
            </a:xfrm>
            <a:custGeom>
              <a:avLst/>
              <a:gdLst/>
              <a:ahLst/>
              <a:cxnLst>
                <a:cxn ang="0">
                  <a:pos x="7" y="0"/>
                </a:cxn>
                <a:cxn ang="0">
                  <a:pos x="0" y="0"/>
                </a:cxn>
                <a:cxn ang="0">
                  <a:pos x="0" y="121"/>
                </a:cxn>
                <a:cxn ang="0">
                  <a:pos x="0" y="242"/>
                </a:cxn>
                <a:cxn ang="0">
                  <a:pos x="7" y="242"/>
                </a:cxn>
                <a:cxn ang="0">
                  <a:pos x="7" y="121"/>
                </a:cxn>
                <a:cxn ang="0">
                  <a:pos x="7" y="0"/>
                </a:cxn>
                <a:cxn ang="0">
                  <a:pos x="7" y="0"/>
                </a:cxn>
                <a:cxn ang="0">
                  <a:pos x="7" y="0"/>
                </a:cxn>
              </a:cxnLst>
              <a:rect l="0" t="0" r="r" b="b"/>
              <a:pathLst>
                <a:path w="7" h="242">
                  <a:moveTo>
                    <a:pt x="7" y="0"/>
                  </a:moveTo>
                  <a:lnTo>
                    <a:pt x="0" y="0"/>
                  </a:lnTo>
                  <a:lnTo>
                    <a:pt x="0" y="121"/>
                  </a:lnTo>
                  <a:lnTo>
                    <a:pt x="0" y="242"/>
                  </a:lnTo>
                  <a:lnTo>
                    <a:pt x="7" y="242"/>
                  </a:lnTo>
                  <a:lnTo>
                    <a:pt x="7" y="121"/>
                  </a:lnTo>
                  <a:lnTo>
                    <a:pt x="7" y="0"/>
                  </a:lnTo>
                  <a:lnTo>
                    <a:pt x="7" y="0"/>
                  </a:lnTo>
                  <a:lnTo>
                    <a:pt x="7" y="0"/>
                  </a:lnTo>
                  <a:close/>
                </a:path>
              </a:pathLst>
            </a:custGeom>
            <a:solidFill>
              <a:srgbClr val="FFFFFF"/>
            </a:solidFill>
            <a:ln w="9525">
              <a:noFill/>
              <a:round/>
              <a:headEnd/>
              <a:tailEnd/>
            </a:ln>
          </p:spPr>
          <p:txBody>
            <a:bodyPr/>
            <a:lstStyle/>
            <a:p>
              <a:endParaRPr lang="en-US"/>
            </a:p>
          </p:txBody>
        </p:sp>
        <p:sp>
          <p:nvSpPr>
            <p:cNvPr id="3101" name="Freeform 29"/>
            <p:cNvSpPr>
              <a:spLocks/>
            </p:cNvSpPr>
            <p:nvPr userDrawn="1"/>
          </p:nvSpPr>
          <p:spPr bwMode="auto">
            <a:xfrm>
              <a:off x="4962" y="3285"/>
              <a:ext cx="7" cy="9"/>
            </a:xfrm>
            <a:custGeom>
              <a:avLst/>
              <a:gdLst/>
              <a:ahLst/>
              <a:cxnLst>
                <a:cxn ang="0">
                  <a:pos x="3" y="0"/>
                </a:cxn>
                <a:cxn ang="0">
                  <a:pos x="0" y="0"/>
                </a:cxn>
                <a:cxn ang="0">
                  <a:pos x="0" y="4"/>
                </a:cxn>
                <a:cxn ang="0">
                  <a:pos x="7" y="4"/>
                </a:cxn>
                <a:cxn ang="0">
                  <a:pos x="3" y="9"/>
                </a:cxn>
                <a:cxn ang="0">
                  <a:pos x="3" y="0"/>
                </a:cxn>
                <a:cxn ang="0">
                  <a:pos x="3" y="0"/>
                </a:cxn>
                <a:cxn ang="0">
                  <a:pos x="3" y="0"/>
                </a:cxn>
              </a:cxnLst>
              <a:rect l="0" t="0" r="r" b="b"/>
              <a:pathLst>
                <a:path w="7" h="9">
                  <a:moveTo>
                    <a:pt x="3" y="0"/>
                  </a:moveTo>
                  <a:lnTo>
                    <a:pt x="0" y="0"/>
                  </a:lnTo>
                  <a:lnTo>
                    <a:pt x="0" y="4"/>
                  </a:lnTo>
                  <a:lnTo>
                    <a:pt x="7" y="4"/>
                  </a:lnTo>
                  <a:lnTo>
                    <a:pt x="3" y="9"/>
                  </a:lnTo>
                  <a:lnTo>
                    <a:pt x="3" y="0"/>
                  </a:lnTo>
                  <a:lnTo>
                    <a:pt x="3" y="0"/>
                  </a:lnTo>
                  <a:lnTo>
                    <a:pt x="3" y="0"/>
                  </a:lnTo>
                  <a:close/>
                </a:path>
              </a:pathLst>
            </a:custGeom>
            <a:solidFill>
              <a:srgbClr val="FFFFFF"/>
            </a:solidFill>
            <a:ln w="9525">
              <a:noFill/>
              <a:round/>
              <a:headEnd/>
              <a:tailEnd/>
            </a:ln>
          </p:spPr>
          <p:txBody>
            <a:bodyPr/>
            <a:lstStyle/>
            <a:p>
              <a:endParaRPr lang="en-US"/>
            </a:p>
          </p:txBody>
        </p:sp>
        <p:sp>
          <p:nvSpPr>
            <p:cNvPr id="3102" name="Freeform 30"/>
            <p:cNvSpPr>
              <a:spLocks/>
            </p:cNvSpPr>
            <p:nvPr userDrawn="1"/>
          </p:nvSpPr>
          <p:spPr bwMode="auto">
            <a:xfrm>
              <a:off x="4965" y="3526"/>
              <a:ext cx="53" cy="9"/>
            </a:xfrm>
            <a:custGeom>
              <a:avLst/>
              <a:gdLst/>
              <a:ahLst/>
              <a:cxnLst>
                <a:cxn ang="0">
                  <a:pos x="0" y="0"/>
                </a:cxn>
                <a:cxn ang="0">
                  <a:pos x="0" y="7"/>
                </a:cxn>
                <a:cxn ang="0">
                  <a:pos x="53" y="9"/>
                </a:cxn>
                <a:cxn ang="0">
                  <a:pos x="53" y="0"/>
                </a:cxn>
                <a:cxn ang="0">
                  <a:pos x="0" y="0"/>
                </a:cxn>
                <a:cxn ang="0">
                  <a:pos x="0" y="0"/>
                </a:cxn>
                <a:cxn ang="0">
                  <a:pos x="0" y="0"/>
                </a:cxn>
              </a:cxnLst>
              <a:rect l="0" t="0" r="r" b="b"/>
              <a:pathLst>
                <a:path w="53" h="9">
                  <a:moveTo>
                    <a:pt x="0" y="0"/>
                  </a:moveTo>
                  <a:lnTo>
                    <a:pt x="0" y="7"/>
                  </a:lnTo>
                  <a:lnTo>
                    <a:pt x="53" y="9"/>
                  </a:lnTo>
                  <a:lnTo>
                    <a:pt x="53"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3" name="Freeform 31"/>
            <p:cNvSpPr>
              <a:spLocks/>
            </p:cNvSpPr>
            <p:nvPr userDrawn="1"/>
          </p:nvSpPr>
          <p:spPr bwMode="auto">
            <a:xfrm>
              <a:off x="4962" y="3526"/>
              <a:ext cx="7" cy="7"/>
            </a:xfrm>
            <a:custGeom>
              <a:avLst/>
              <a:gdLst/>
              <a:ahLst/>
              <a:cxnLst>
                <a:cxn ang="0">
                  <a:pos x="0" y="5"/>
                </a:cxn>
                <a:cxn ang="0">
                  <a:pos x="0" y="7"/>
                </a:cxn>
                <a:cxn ang="0">
                  <a:pos x="3" y="7"/>
                </a:cxn>
                <a:cxn ang="0">
                  <a:pos x="3" y="0"/>
                </a:cxn>
                <a:cxn ang="0">
                  <a:pos x="7" y="5"/>
                </a:cxn>
                <a:cxn ang="0">
                  <a:pos x="0" y="5"/>
                </a:cxn>
                <a:cxn ang="0">
                  <a:pos x="0" y="5"/>
                </a:cxn>
                <a:cxn ang="0">
                  <a:pos x="0" y="5"/>
                </a:cxn>
              </a:cxnLst>
              <a:rect l="0" t="0" r="r" b="b"/>
              <a:pathLst>
                <a:path w="7" h="7">
                  <a:moveTo>
                    <a:pt x="0" y="5"/>
                  </a:moveTo>
                  <a:lnTo>
                    <a:pt x="0" y="7"/>
                  </a:lnTo>
                  <a:lnTo>
                    <a:pt x="3" y="7"/>
                  </a:lnTo>
                  <a:lnTo>
                    <a:pt x="3" y="0"/>
                  </a:lnTo>
                  <a:lnTo>
                    <a:pt x="7" y="5"/>
                  </a:lnTo>
                  <a:lnTo>
                    <a:pt x="0" y="5"/>
                  </a:lnTo>
                  <a:lnTo>
                    <a:pt x="0" y="5"/>
                  </a:lnTo>
                  <a:lnTo>
                    <a:pt x="0" y="5"/>
                  </a:lnTo>
                  <a:close/>
                </a:path>
              </a:pathLst>
            </a:custGeom>
            <a:solidFill>
              <a:srgbClr val="FFFFFF"/>
            </a:solidFill>
            <a:ln w="9525">
              <a:noFill/>
              <a:round/>
              <a:headEnd/>
              <a:tailEnd/>
            </a:ln>
          </p:spPr>
          <p:txBody>
            <a:bodyPr/>
            <a:lstStyle/>
            <a:p>
              <a:endParaRPr lang="en-US"/>
            </a:p>
          </p:txBody>
        </p:sp>
        <p:sp>
          <p:nvSpPr>
            <p:cNvPr id="3104" name="Freeform 32"/>
            <p:cNvSpPr>
              <a:spLocks/>
            </p:cNvSpPr>
            <p:nvPr userDrawn="1"/>
          </p:nvSpPr>
          <p:spPr bwMode="auto">
            <a:xfrm>
              <a:off x="5014" y="3531"/>
              <a:ext cx="8" cy="93"/>
            </a:xfrm>
            <a:custGeom>
              <a:avLst/>
              <a:gdLst/>
              <a:ahLst/>
              <a:cxnLst>
                <a:cxn ang="0">
                  <a:pos x="0" y="0"/>
                </a:cxn>
                <a:cxn ang="0">
                  <a:pos x="8" y="0"/>
                </a:cxn>
                <a:cxn ang="0">
                  <a:pos x="8" y="93"/>
                </a:cxn>
                <a:cxn ang="0">
                  <a:pos x="0" y="93"/>
                </a:cxn>
                <a:cxn ang="0">
                  <a:pos x="0" y="0"/>
                </a:cxn>
                <a:cxn ang="0">
                  <a:pos x="0" y="0"/>
                </a:cxn>
                <a:cxn ang="0">
                  <a:pos x="0" y="0"/>
                </a:cxn>
              </a:cxnLst>
              <a:rect l="0" t="0" r="r" b="b"/>
              <a:pathLst>
                <a:path w="8" h="93">
                  <a:moveTo>
                    <a:pt x="0" y="0"/>
                  </a:moveTo>
                  <a:lnTo>
                    <a:pt x="8" y="0"/>
                  </a:lnTo>
                  <a:lnTo>
                    <a:pt x="8" y="93"/>
                  </a:lnTo>
                  <a:lnTo>
                    <a:pt x="0" y="93"/>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5" name="Freeform 33"/>
            <p:cNvSpPr>
              <a:spLocks/>
            </p:cNvSpPr>
            <p:nvPr userDrawn="1"/>
          </p:nvSpPr>
          <p:spPr bwMode="auto">
            <a:xfrm>
              <a:off x="5014" y="3526"/>
              <a:ext cx="8" cy="9"/>
            </a:xfrm>
            <a:custGeom>
              <a:avLst/>
              <a:gdLst/>
              <a:ahLst/>
              <a:cxnLst>
                <a:cxn ang="0">
                  <a:pos x="4" y="0"/>
                </a:cxn>
                <a:cxn ang="0">
                  <a:pos x="8" y="0"/>
                </a:cxn>
                <a:cxn ang="0">
                  <a:pos x="8" y="5"/>
                </a:cxn>
                <a:cxn ang="0">
                  <a:pos x="0" y="5"/>
                </a:cxn>
                <a:cxn ang="0">
                  <a:pos x="4" y="9"/>
                </a:cxn>
                <a:cxn ang="0">
                  <a:pos x="4" y="0"/>
                </a:cxn>
                <a:cxn ang="0">
                  <a:pos x="4" y="0"/>
                </a:cxn>
                <a:cxn ang="0">
                  <a:pos x="4" y="0"/>
                </a:cxn>
              </a:cxnLst>
              <a:rect l="0" t="0" r="r" b="b"/>
              <a:pathLst>
                <a:path w="8" h="9">
                  <a:moveTo>
                    <a:pt x="4" y="0"/>
                  </a:moveTo>
                  <a:lnTo>
                    <a:pt x="8" y="0"/>
                  </a:lnTo>
                  <a:lnTo>
                    <a:pt x="8" y="5"/>
                  </a:lnTo>
                  <a:lnTo>
                    <a:pt x="0" y="5"/>
                  </a:lnTo>
                  <a:lnTo>
                    <a:pt x="4" y="9"/>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106" name="Freeform 34"/>
            <p:cNvSpPr>
              <a:spLocks/>
            </p:cNvSpPr>
            <p:nvPr userDrawn="1"/>
          </p:nvSpPr>
          <p:spPr bwMode="auto">
            <a:xfrm>
              <a:off x="4887" y="3620"/>
              <a:ext cx="131" cy="8"/>
            </a:xfrm>
            <a:custGeom>
              <a:avLst/>
              <a:gdLst/>
              <a:ahLst/>
              <a:cxnLst>
                <a:cxn ang="0">
                  <a:pos x="0" y="0"/>
                </a:cxn>
                <a:cxn ang="0">
                  <a:pos x="131" y="0"/>
                </a:cxn>
                <a:cxn ang="0">
                  <a:pos x="131" y="8"/>
                </a:cxn>
                <a:cxn ang="0">
                  <a:pos x="0" y="8"/>
                </a:cxn>
                <a:cxn ang="0">
                  <a:pos x="0" y="0"/>
                </a:cxn>
                <a:cxn ang="0">
                  <a:pos x="0" y="0"/>
                </a:cxn>
                <a:cxn ang="0">
                  <a:pos x="0" y="0"/>
                </a:cxn>
              </a:cxnLst>
              <a:rect l="0" t="0" r="r" b="b"/>
              <a:pathLst>
                <a:path w="131" h="8">
                  <a:moveTo>
                    <a:pt x="0" y="0"/>
                  </a:moveTo>
                  <a:lnTo>
                    <a:pt x="131" y="0"/>
                  </a:lnTo>
                  <a:lnTo>
                    <a:pt x="131"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7" name="Freeform 35"/>
            <p:cNvSpPr>
              <a:spLocks/>
            </p:cNvSpPr>
            <p:nvPr userDrawn="1"/>
          </p:nvSpPr>
          <p:spPr bwMode="auto">
            <a:xfrm>
              <a:off x="5014" y="3620"/>
              <a:ext cx="8" cy="8"/>
            </a:xfrm>
            <a:custGeom>
              <a:avLst/>
              <a:gdLst/>
              <a:ahLst/>
              <a:cxnLst>
                <a:cxn ang="0">
                  <a:pos x="8" y="4"/>
                </a:cxn>
                <a:cxn ang="0">
                  <a:pos x="8" y="8"/>
                </a:cxn>
                <a:cxn ang="0">
                  <a:pos x="4" y="8"/>
                </a:cxn>
                <a:cxn ang="0">
                  <a:pos x="4" y="0"/>
                </a:cxn>
                <a:cxn ang="0">
                  <a:pos x="0" y="4"/>
                </a:cxn>
                <a:cxn ang="0">
                  <a:pos x="8" y="4"/>
                </a:cxn>
                <a:cxn ang="0">
                  <a:pos x="8" y="4"/>
                </a:cxn>
                <a:cxn ang="0">
                  <a:pos x="8" y="4"/>
                </a:cxn>
              </a:cxnLst>
              <a:rect l="0" t="0" r="r" b="b"/>
              <a:pathLst>
                <a:path w="8" h="8">
                  <a:moveTo>
                    <a:pt x="8" y="4"/>
                  </a:moveTo>
                  <a:lnTo>
                    <a:pt x="8" y="8"/>
                  </a:lnTo>
                  <a:lnTo>
                    <a:pt x="4" y="8"/>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08" name="Freeform 36"/>
            <p:cNvSpPr>
              <a:spLocks/>
            </p:cNvSpPr>
            <p:nvPr userDrawn="1"/>
          </p:nvSpPr>
          <p:spPr bwMode="auto">
            <a:xfrm>
              <a:off x="4726" y="3426"/>
              <a:ext cx="164" cy="201"/>
            </a:xfrm>
            <a:custGeom>
              <a:avLst/>
              <a:gdLst/>
              <a:ahLst/>
              <a:cxnLst>
                <a:cxn ang="0">
                  <a:pos x="159" y="201"/>
                </a:cxn>
                <a:cxn ang="0">
                  <a:pos x="164" y="195"/>
                </a:cxn>
                <a:cxn ang="0">
                  <a:pos x="5" y="0"/>
                </a:cxn>
                <a:cxn ang="0">
                  <a:pos x="0" y="5"/>
                </a:cxn>
                <a:cxn ang="0">
                  <a:pos x="159" y="201"/>
                </a:cxn>
                <a:cxn ang="0">
                  <a:pos x="159" y="201"/>
                </a:cxn>
                <a:cxn ang="0">
                  <a:pos x="159" y="201"/>
                </a:cxn>
              </a:cxnLst>
              <a:rect l="0" t="0" r="r" b="b"/>
              <a:pathLst>
                <a:path w="164" h="201">
                  <a:moveTo>
                    <a:pt x="159" y="201"/>
                  </a:moveTo>
                  <a:lnTo>
                    <a:pt x="164" y="195"/>
                  </a:lnTo>
                  <a:lnTo>
                    <a:pt x="5" y="0"/>
                  </a:lnTo>
                  <a:lnTo>
                    <a:pt x="0" y="5"/>
                  </a:lnTo>
                  <a:lnTo>
                    <a:pt x="159" y="201"/>
                  </a:lnTo>
                  <a:lnTo>
                    <a:pt x="159" y="201"/>
                  </a:lnTo>
                  <a:lnTo>
                    <a:pt x="159" y="201"/>
                  </a:lnTo>
                  <a:close/>
                </a:path>
              </a:pathLst>
            </a:custGeom>
            <a:solidFill>
              <a:srgbClr val="FFFFFF"/>
            </a:solidFill>
            <a:ln w="9525">
              <a:noFill/>
              <a:round/>
              <a:headEnd/>
              <a:tailEnd/>
            </a:ln>
          </p:spPr>
          <p:txBody>
            <a:bodyPr/>
            <a:lstStyle/>
            <a:p>
              <a:endParaRPr lang="en-US"/>
            </a:p>
          </p:txBody>
        </p:sp>
        <p:sp>
          <p:nvSpPr>
            <p:cNvPr id="3109" name="Freeform 37"/>
            <p:cNvSpPr>
              <a:spLocks/>
            </p:cNvSpPr>
            <p:nvPr userDrawn="1"/>
          </p:nvSpPr>
          <p:spPr bwMode="auto">
            <a:xfrm>
              <a:off x="4885" y="3620"/>
              <a:ext cx="5" cy="8"/>
            </a:xfrm>
            <a:custGeom>
              <a:avLst/>
              <a:gdLst/>
              <a:ahLst/>
              <a:cxnLst>
                <a:cxn ang="0">
                  <a:pos x="2" y="8"/>
                </a:cxn>
                <a:cxn ang="0">
                  <a:pos x="0" y="8"/>
                </a:cxn>
                <a:cxn ang="0">
                  <a:pos x="0" y="7"/>
                </a:cxn>
                <a:cxn ang="0">
                  <a:pos x="5" y="1"/>
                </a:cxn>
                <a:cxn ang="0">
                  <a:pos x="2" y="0"/>
                </a:cxn>
                <a:cxn ang="0">
                  <a:pos x="2" y="8"/>
                </a:cxn>
                <a:cxn ang="0">
                  <a:pos x="2" y="8"/>
                </a:cxn>
                <a:cxn ang="0">
                  <a:pos x="2" y="8"/>
                </a:cxn>
              </a:cxnLst>
              <a:rect l="0" t="0" r="r" b="b"/>
              <a:pathLst>
                <a:path w="5" h="8">
                  <a:moveTo>
                    <a:pt x="2" y="8"/>
                  </a:moveTo>
                  <a:lnTo>
                    <a:pt x="0" y="8"/>
                  </a:lnTo>
                  <a:lnTo>
                    <a:pt x="0" y="7"/>
                  </a:lnTo>
                  <a:lnTo>
                    <a:pt x="5" y="1"/>
                  </a:lnTo>
                  <a:lnTo>
                    <a:pt x="2" y="0"/>
                  </a:lnTo>
                  <a:lnTo>
                    <a:pt x="2" y="8"/>
                  </a:lnTo>
                  <a:lnTo>
                    <a:pt x="2" y="8"/>
                  </a:lnTo>
                  <a:lnTo>
                    <a:pt x="2" y="8"/>
                  </a:lnTo>
                  <a:close/>
                </a:path>
              </a:pathLst>
            </a:custGeom>
            <a:solidFill>
              <a:srgbClr val="FFFFFF"/>
            </a:solidFill>
            <a:ln w="9525">
              <a:noFill/>
              <a:round/>
              <a:headEnd/>
              <a:tailEnd/>
            </a:ln>
          </p:spPr>
          <p:txBody>
            <a:bodyPr/>
            <a:lstStyle/>
            <a:p>
              <a:endParaRPr lang="en-US"/>
            </a:p>
          </p:txBody>
        </p:sp>
        <p:sp>
          <p:nvSpPr>
            <p:cNvPr id="3110" name="Freeform 38"/>
            <p:cNvSpPr>
              <a:spLocks/>
            </p:cNvSpPr>
            <p:nvPr userDrawn="1"/>
          </p:nvSpPr>
          <p:spPr bwMode="auto">
            <a:xfrm>
              <a:off x="4724" y="3429"/>
              <a:ext cx="9" cy="102"/>
            </a:xfrm>
            <a:custGeom>
              <a:avLst/>
              <a:gdLst/>
              <a:ahLst/>
              <a:cxnLst>
                <a:cxn ang="0">
                  <a:pos x="0" y="0"/>
                </a:cxn>
                <a:cxn ang="0">
                  <a:pos x="9" y="0"/>
                </a:cxn>
                <a:cxn ang="0">
                  <a:pos x="9" y="102"/>
                </a:cxn>
                <a:cxn ang="0">
                  <a:pos x="0" y="102"/>
                </a:cxn>
                <a:cxn ang="0">
                  <a:pos x="0" y="0"/>
                </a:cxn>
                <a:cxn ang="0">
                  <a:pos x="0" y="0"/>
                </a:cxn>
                <a:cxn ang="0">
                  <a:pos x="0" y="0"/>
                </a:cxn>
              </a:cxnLst>
              <a:rect l="0" t="0" r="r" b="b"/>
              <a:pathLst>
                <a:path w="9" h="102">
                  <a:moveTo>
                    <a:pt x="0" y="0"/>
                  </a:moveTo>
                  <a:lnTo>
                    <a:pt x="9" y="0"/>
                  </a:lnTo>
                  <a:lnTo>
                    <a:pt x="9" y="102"/>
                  </a:lnTo>
                  <a:lnTo>
                    <a:pt x="0" y="102"/>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1" name="Freeform 39"/>
            <p:cNvSpPr>
              <a:spLocks/>
            </p:cNvSpPr>
            <p:nvPr userDrawn="1"/>
          </p:nvSpPr>
          <p:spPr bwMode="auto">
            <a:xfrm>
              <a:off x="4724" y="3418"/>
              <a:ext cx="9" cy="13"/>
            </a:xfrm>
            <a:custGeom>
              <a:avLst/>
              <a:gdLst/>
              <a:ahLst/>
              <a:cxnLst>
                <a:cxn ang="0">
                  <a:pos x="7" y="8"/>
                </a:cxn>
                <a:cxn ang="0">
                  <a:pos x="0" y="0"/>
                </a:cxn>
                <a:cxn ang="0">
                  <a:pos x="0" y="11"/>
                </a:cxn>
                <a:cxn ang="0">
                  <a:pos x="9" y="11"/>
                </a:cxn>
                <a:cxn ang="0">
                  <a:pos x="2" y="13"/>
                </a:cxn>
                <a:cxn ang="0">
                  <a:pos x="7" y="8"/>
                </a:cxn>
                <a:cxn ang="0">
                  <a:pos x="7" y="8"/>
                </a:cxn>
                <a:cxn ang="0">
                  <a:pos x="7" y="8"/>
                </a:cxn>
              </a:cxnLst>
              <a:rect l="0" t="0" r="r" b="b"/>
              <a:pathLst>
                <a:path w="9" h="13">
                  <a:moveTo>
                    <a:pt x="7" y="8"/>
                  </a:moveTo>
                  <a:lnTo>
                    <a:pt x="0" y="0"/>
                  </a:lnTo>
                  <a:lnTo>
                    <a:pt x="0" y="11"/>
                  </a:lnTo>
                  <a:lnTo>
                    <a:pt x="9" y="11"/>
                  </a:lnTo>
                  <a:lnTo>
                    <a:pt x="2" y="13"/>
                  </a:lnTo>
                  <a:lnTo>
                    <a:pt x="7" y="8"/>
                  </a:lnTo>
                  <a:lnTo>
                    <a:pt x="7" y="8"/>
                  </a:lnTo>
                  <a:lnTo>
                    <a:pt x="7" y="8"/>
                  </a:lnTo>
                  <a:close/>
                </a:path>
              </a:pathLst>
            </a:custGeom>
            <a:solidFill>
              <a:srgbClr val="FFFFFF"/>
            </a:solidFill>
            <a:ln w="9525">
              <a:noFill/>
              <a:round/>
              <a:headEnd/>
              <a:tailEnd/>
            </a:ln>
          </p:spPr>
          <p:txBody>
            <a:bodyPr/>
            <a:lstStyle/>
            <a:p>
              <a:endParaRPr lang="en-US"/>
            </a:p>
          </p:txBody>
        </p:sp>
        <p:sp>
          <p:nvSpPr>
            <p:cNvPr id="3112" name="Freeform 40"/>
            <p:cNvSpPr>
              <a:spLocks/>
            </p:cNvSpPr>
            <p:nvPr userDrawn="1"/>
          </p:nvSpPr>
          <p:spPr bwMode="auto">
            <a:xfrm>
              <a:off x="4728" y="3526"/>
              <a:ext cx="45" cy="9"/>
            </a:xfrm>
            <a:custGeom>
              <a:avLst/>
              <a:gdLst/>
              <a:ahLst/>
              <a:cxnLst>
                <a:cxn ang="0">
                  <a:pos x="0" y="0"/>
                </a:cxn>
                <a:cxn ang="0">
                  <a:pos x="45" y="0"/>
                </a:cxn>
                <a:cxn ang="0">
                  <a:pos x="45" y="9"/>
                </a:cxn>
                <a:cxn ang="0">
                  <a:pos x="0" y="9"/>
                </a:cxn>
                <a:cxn ang="0">
                  <a:pos x="0" y="0"/>
                </a:cxn>
                <a:cxn ang="0">
                  <a:pos x="0" y="0"/>
                </a:cxn>
                <a:cxn ang="0">
                  <a:pos x="0" y="0"/>
                </a:cxn>
              </a:cxnLst>
              <a:rect l="0" t="0" r="r" b="b"/>
              <a:pathLst>
                <a:path w="45" h="9">
                  <a:moveTo>
                    <a:pt x="0" y="0"/>
                  </a:moveTo>
                  <a:lnTo>
                    <a:pt x="45" y="0"/>
                  </a:lnTo>
                  <a:lnTo>
                    <a:pt x="45" y="9"/>
                  </a:lnTo>
                  <a:lnTo>
                    <a:pt x="0" y="9"/>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3" name="Freeform 41"/>
            <p:cNvSpPr>
              <a:spLocks/>
            </p:cNvSpPr>
            <p:nvPr userDrawn="1"/>
          </p:nvSpPr>
          <p:spPr bwMode="auto">
            <a:xfrm>
              <a:off x="4724" y="3526"/>
              <a:ext cx="9" cy="9"/>
            </a:xfrm>
            <a:custGeom>
              <a:avLst/>
              <a:gdLst/>
              <a:ahLst/>
              <a:cxnLst>
                <a:cxn ang="0">
                  <a:pos x="0" y="5"/>
                </a:cxn>
                <a:cxn ang="0">
                  <a:pos x="0" y="9"/>
                </a:cxn>
                <a:cxn ang="0">
                  <a:pos x="4" y="9"/>
                </a:cxn>
                <a:cxn ang="0">
                  <a:pos x="4" y="0"/>
                </a:cxn>
                <a:cxn ang="0">
                  <a:pos x="9" y="5"/>
                </a:cxn>
                <a:cxn ang="0">
                  <a:pos x="0" y="5"/>
                </a:cxn>
                <a:cxn ang="0">
                  <a:pos x="0" y="5"/>
                </a:cxn>
                <a:cxn ang="0">
                  <a:pos x="0" y="5"/>
                </a:cxn>
              </a:cxnLst>
              <a:rect l="0" t="0" r="r" b="b"/>
              <a:pathLst>
                <a:path w="9" h="9">
                  <a:moveTo>
                    <a:pt x="0" y="5"/>
                  </a:moveTo>
                  <a:lnTo>
                    <a:pt x="0" y="9"/>
                  </a:lnTo>
                  <a:lnTo>
                    <a:pt x="4" y="9"/>
                  </a:lnTo>
                  <a:lnTo>
                    <a:pt x="4" y="0"/>
                  </a:lnTo>
                  <a:lnTo>
                    <a:pt x="9" y="5"/>
                  </a:lnTo>
                  <a:lnTo>
                    <a:pt x="0" y="5"/>
                  </a:lnTo>
                  <a:lnTo>
                    <a:pt x="0" y="5"/>
                  </a:lnTo>
                  <a:lnTo>
                    <a:pt x="0" y="5"/>
                  </a:lnTo>
                  <a:close/>
                </a:path>
              </a:pathLst>
            </a:custGeom>
            <a:solidFill>
              <a:srgbClr val="FFFFFF"/>
            </a:solidFill>
            <a:ln w="9525">
              <a:noFill/>
              <a:round/>
              <a:headEnd/>
              <a:tailEnd/>
            </a:ln>
          </p:spPr>
          <p:txBody>
            <a:bodyPr/>
            <a:lstStyle/>
            <a:p>
              <a:endParaRPr lang="en-US"/>
            </a:p>
          </p:txBody>
        </p:sp>
        <p:sp>
          <p:nvSpPr>
            <p:cNvPr id="3114" name="Freeform 42"/>
            <p:cNvSpPr>
              <a:spLocks/>
            </p:cNvSpPr>
            <p:nvPr userDrawn="1"/>
          </p:nvSpPr>
          <p:spPr bwMode="auto">
            <a:xfrm>
              <a:off x="4769" y="3531"/>
              <a:ext cx="8" cy="93"/>
            </a:xfrm>
            <a:custGeom>
              <a:avLst/>
              <a:gdLst/>
              <a:ahLst/>
              <a:cxnLst>
                <a:cxn ang="0">
                  <a:pos x="0" y="0"/>
                </a:cxn>
                <a:cxn ang="0">
                  <a:pos x="8" y="0"/>
                </a:cxn>
                <a:cxn ang="0">
                  <a:pos x="8" y="93"/>
                </a:cxn>
                <a:cxn ang="0">
                  <a:pos x="0" y="93"/>
                </a:cxn>
                <a:cxn ang="0">
                  <a:pos x="0" y="0"/>
                </a:cxn>
                <a:cxn ang="0">
                  <a:pos x="0" y="0"/>
                </a:cxn>
                <a:cxn ang="0">
                  <a:pos x="0" y="0"/>
                </a:cxn>
              </a:cxnLst>
              <a:rect l="0" t="0" r="r" b="b"/>
              <a:pathLst>
                <a:path w="8" h="93">
                  <a:moveTo>
                    <a:pt x="0" y="0"/>
                  </a:moveTo>
                  <a:lnTo>
                    <a:pt x="8" y="0"/>
                  </a:lnTo>
                  <a:lnTo>
                    <a:pt x="8" y="93"/>
                  </a:lnTo>
                  <a:lnTo>
                    <a:pt x="0" y="93"/>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5" name="Freeform 43"/>
            <p:cNvSpPr>
              <a:spLocks/>
            </p:cNvSpPr>
            <p:nvPr userDrawn="1"/>
          </p:nvSpPr>
          <p:spPr bwMode="auto">
            <a:xfrm>
              <a:off x="4769" y="3526"/>
              <a:ext cx="8" cy="9"/>
            </a:xfrm>
            <a:custGeom>
              <a:avLst/>
              <a:gdLst/>
              <a:ahLst/>
              <a:cxnLst>
                <a:cxn ang="0">
                  <a:pos x="4" y="0"/>
                </a:cxn>
                <a:cxn ang="0">
                  <a:pos x="8" y="0"/>
                </a:cxn>
                <a:cxn ang="0">
                  <a:pos x="8" y="5"/>
                </a:cxn>
                <a:cxn ang="0">
                  <a:pos x="0" y="5"/>
                </a:cxn>
                <a:cxn ang="0">
                  <a:pos x="4" y="9"/>
                </a:cxn>
                <a:cxn ang="0">
                  <a:pos x="4" y="0"/>
                </a:cxn>
                <a:cxn ang="0">
                  <a:pos x="4" y="0"/>
                </a:cxn>
                <a:cxn ang="0">
                  <a:pos x="4" y="0"/>
                </a:cxn>
              </a:cxnLst>
              <a:rect l="0" t="0" r="r" b="b"/>
              <a:pathLst>
                <a:path w="8" h="9">
                  <a:moveTo>
                    <a:pt x="4" y="0"/>
                  </a:moveTo>
                  <a:lnTo>
                    <a:pt x="8" y="0"/>
                  </a:lnTo>
                  <a:lnTo>
                    <a:pt x="8" y="5"/>
                  </a:lnTo>
                  <a:lnTo>
                    <a:pt x="0" y="5"/>
                  </a:lnTo>
                  <a:lnTo>
                    <a:pt x="4" y="9"/>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116" name="Freeform 44"/>
            <p:cNvSpPr>
              <a:spLocks/>
            </p:cNvSpPr>
            <p:nvPr userDrawn="1"/>
          </p:nvSpPr>
          <p:spPr bwMode="auto">
            <a:xfrm>
              <a:off x="4579" y="3620"/>
              <a:ext cx="194" cy="8"/>
            </a:xfrm>
            <a:custGeom>
              <a:avLst/>
              <a:gdLst/>
              <a:ahLst/>
              <a:cxnLst>
                <a:cxn ang="0">
                  <a:pos x="0" y="0"/>
                </a:cxn>
                <a:cxn ang="0">
                  <a:pos x="194" y="0"/>
                </a:cxn>
                <a:cxn ang="0">
                  <a:pos x="194" y="8"/>
                </a:cxn>
                <a:cxn ang="0">
                  <a:pos x="0" y="8"/>
                </a:cxn>
                <a:cxn ang="0">
                  <a:pos x="0" y="0"/>
                </a:cxn>
                <a:cxn ang="0">
                  <a:pos x="0" y="0"/>
                </a:cxn>
                <a:cxn ang="0">
                  <a:pos x="0" y="0"/>
                </a:cxn>
              </a:cxnLst>
              <a:rect l="0" t="0" r="r" b="b"/>
              <a:pathLst>
                <a:path w="194" h="8">
                  <a:moveTo>
                    <a:pt x="0" y="0"/>
                  </a:moveTo>
                  <a:lnTo>
                    <a:pt x="194" y="0"/>
                  </a:lnTo>
                  <a:lnTo>
                    <a:pt x="194"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7" name="Freeform 45"/>
            <p:cNvSpPr>
              <a:spLocks/>
            </p:cNvSpPr>
            <p:nvPr userDrawn="1"/>
          </p:nvSpPr>
          <p:spPr bwMode="auto">
            <a:xfrm>
              <a:off x="4769" y="3620"/>
              <a:ext cx="8" cy="8"/>
            </a:xfrm>
            <a:custGeom>
              <a:avLst/>
              <a:gdLst/>
              <a:ahLst/>
              <a:cxnLst>
                <a:cxn ang="0">
                  <a:pos x="8" y="4"/>
                </a:cxn>
                <a:cxn ang="0">
                  <a:pos x="8" y="8"/>
                </a:cxn>
                <a:cxn ang="0">
                  <a:pos x="4" y="8"/>
                </a:cxn>
                <a:cxn ang="0">
                  <a:pos x="4" y="0"/>
                </a:cxn>
                <a:cxn ang="0">
                  <a:pos x="0" y="4"/>
                </a:cxn>
                <a:cxn ang="0">
                  <a:pos x="8" y="4"/>
                </a:cxn>
                <a:cxn ang="0">
                  <a:pos x="8" y="4"/>
                </a:cxn>
                <a:cxn ang="0">
                  <a:pos x="8" y="4"/>
                </a:cxn>
              </a:cxnLst>
              <a:rect l="0" t="0" r="r" b="b"/>
              <a:pathLst>
                <a:path w="8" h="8">
                  <a:moveTo>
                    <a:pt x="8" y="4"/>
                  </a:moveTo>
                  <a:lnTo>
                    <a:pt x="8" y="8"/>
                  </a:lnTo>
                  <a:lnTo>
                    <a:pt x="4" y="8"/>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18" name="Freeform 46"/>
            <p:cNvSpPr>
              <a:spLocks/>
            </p:cNvSpPr>
            <p:nvPr userDrawn="1"/>
          </p:nvSpPr>
          <p:spPr bwMode="auto">
            <a:xfrm>
              <a:off x="4575" y="3529"/>
              <a:ext cx="8" cy="95"/>
            </a:xfrm>
            <a:custGeom>
              <a:avLst/>
              <a:gdLst/>
              <a:ahLst/>
              <a:cxnLst>
                <a:cxn ang="0">
                  <a:pos x="0" y="95"/>
                </a:cxn>
                <a:cxn ang="0">
                  <a:pos x="8" y="95"/>
                </a:cxn>
                <a:cxn ang="0">
                  <a:pos x="8" y="0"/>
                </a:cxn>
                <a:cxn ang="0">
                  <a:pos x="0" y="0"/>
                </a:cxn>
                <a:cxn ang="0">
                  <a:pos x="0" y="95"/>
                </a:cxn>
                <a:cxn ang="0">
                  <a:pos x="0" y="95"/>
                </a:cxn>
                <a:cxn ang="0">
                  <a:pos x="0" y="95"/>
                </a:cxn>
              </a:cxnLst>
              <a:rect l="0" t="0" r="r" b="b"/>
              <a:pathLst>
                <a:path w="8" h="95">
                  <a:moveTo>
                    <a:pt x="0" y="95"/>
                  </a:moveTo>
                  <a:lnTo>
                    <a:pt x="8" y="95"/>
                  </a:lnTo>
                  <a:lnTo>
                    <a:pt x="8" y="0"/>
                  </a:lnTo>
                  <a:lnTo>
                    <a:pt x="0" y="0"/>
                  </a:lnTo>
                  <a:lnTo>
                    <a:pt x="0" y="95"/>
                  </a:lnTo>
                  <a:lnTo>
                    <a:pt x="0" y="95"/>
                  </a:lnTo>
                  <a:lnTo>
                    <a:pt x="0" y="95"/>
                  </a:lnTo>
                  <a:close/>
                </a:path>
              </a:pathLst>
            </a:custGeom>
            <a:solidFill>
              <a:srgbClr val="FFFFFF"/>
            </a:solidFill>
            <a:ln w="9525">
              <a:noFill/>
              <a:round/>
              <a:headEnd/>
              <a:tailEnd/>
            </a:ln>
          </p:spPr>
          <p:txBody>
            <a:bodyPr/>
            <a:lstStyle/>
            <a:p>
              <a:endParaRPr lang="en-US"/>
            </a:p>
          </p:txBody>
        </p:sp>
        <p:sp>
          <p:nvSpPr>
            <p:cNvPr id="3119" name="Freeform 47"/>
            <p:cNvSpPr>
              <a:spLocks/>
            </p:cNvSpPr>
            <p:nvPr userDrawn="1"/>
          </p:nvSpPr>
          <p:spPr bwMode="auto">
            <a:xfrm>
              <a:off x="4575" y="3620"/>
              <a:ext cx="8" cy="8"/>
            </a:xfrm>
            <a:custGeom>
              <a:avLst/>
              <a:gdLst/>
              <a:ahLst/>
              <a:cxnLst>
                <a:cxn ang="0">
                  <a:pos x="4" y="8"/>
                </a:cxn>
                <a:cxn ang="0">
                  <a:pos x="0" y="8"/>
                </a:cxn>
                <a:cxn ang="0">
                  <a:pos x="0" y="4"/>
                </a:cxn>
                <a:cxn ang="0">
                  <a:pos x="8" y="4"/>
                </a:cxn>
                <a:cxn ang="0">
                  <a:pos x="4" y="0"/>
                </a:cxn>
                <a:cxn ang="0">
                  <a:pos x="4" y="8"/>
                </a:cxn>
                <a:cxn ang="0">
                  <a:pos x="4" y="8"/>
                </a:cxn>
                <a:cxn ang="0">
                  <a:pos x="4" y="8"/>
                </a:cxn>
              </a:cxnLst>
              <a:rect l="0" t="0" r="r" b="b"/>
              <a:pathLst>
                <a:path w="8" h="8">
                  <a:moveTo>
                    <a:pt x="4" y="8"/>
                  </a:moveTo>
                  <a:lnTo>
                    <a:pt x="0" y="8"/>
                  </a:lnTo>
                  <a:lnTo>
                    <a:pt x="0" y="4"/>
                  </a:lnTo>
                  <a:lnTo>
                    <a:pt x="8"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0" name="Freeform 48"/>
            <p:cNvSpPr>
              <a:spLocks/>
            </p:cNvSpPr>
            <p:nvPr userDrawn="1"/>
          </p:nvSpPr>
          <p:spPr bwMode="auto">
            <a:xfrm>
              <a:off x="4579" y="3525"/>
              <a:ext cx="48" cy="8"/>
            </a:xfrm>
            <a:custGeom>
              <a:avLst/>
              <a:gdLst/>
              <a:ahLst/>
              <a:cxnLst>
                <a:cxn ang="0">
                  <a:pos x="0" y="0"/>
                </a:cxn>
                <a:cxn ang="0">
                  <a:pos x="48" y="0"/>
                </a:cxn>
                <a:cxn ang="0">
                  <a:pos x="48" y="8"/>
                </a:cxn>
                <a:cxn ang="0">
                  <a:pos x="0" y="8"/>
                </a:cxn>
                <a:cxn ang="0">
                  <a:pos x="0" y="0"/>
                </a:cxn>
                <a:cxn ang="0">
                  <a:pos x="0" y="0"/>
                </a:cxn>
                <a:cxn ang="0">
                  <a:pos x="0" y="0"/>
                </a:cxn>
              </a:cxnLst>
              <a:rect l="0" t="0" r="r" b="b"/>
              <a:pathLst>
                <a:path w="48" h="8">
                  <a:moveTo>
                    <a:pt x="0" y="0"/>
                  </a:moveTo>
                  <a:lnTo>
                    <a:pt x="48" y="0"/>
                  </a:lnTo>
                  <a:lnTo>
                    <a:pt x="48"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1" name="Freeform 49"/>
            <p:cNvSpPr>
              <a:spLocks/>
            </p:cNvSpPr>
            <p:nvPr userDrawn="1"/>
          </p:nvSpPr>
          <p:spPr bwMode="auto">
            <a:xfrm>
              <a:off x="4575" y="3525"/>
              <a:ext cx="8" cy="8"/>
            </a:xfrm>
            <a:custGeom>
              <a:avLst/>
              <a:gdLst/>
              <a:ahLst/>
              <a:cxnLst>
                <a:cxn ang="0">
                  <a:pos x="0" y="4"/>
                </a:cxn>
                <a:cxn ang="0">
                  <a:pos x="0" y="0"/>
                </a:cxn>
                <a:cxn ang="0">
                  <a:pos x="4" y="0"/>
                </a:cxn>
                <a:cxn ang="0">
                  <a:pos x="4" y="8"/>
                </a:cxn>
                <a:cxn ang="0">
                  <a:pos x="8" y="4"/>
                </a:cxn>
                <a:cxn ang="0">
                  <a:pos x="0" y="4"/>
                </a:cxn>
                <a:cxn ang="0">
                  <a:pos x="0" y="4"/>
                </a:cxn>
                <a:cxn ang="0">
                  <a:pos x="0" y="4"/>
                </a:cxn>
              </a:cxnLst>
              <a:rect l="0" t="0" r="r" b="b"/>
              <a:pathLst>
                <a:path w="8" h="8">
                  <a:moveTo>
                    <a:pt x="0" y="4"/>
                  </a:moveTo>
                  <a:lnTo>
                    <a:pt x="0" y="0"/>
                  </a:lnTo>
                  <a:lnTo>
                    <a:pt x="4" y="0"/>
                  </a:lnTo>
                  <a:lnTo>
                    <a:pt x="4" y="8"/>
                  </a:lnTo>
                  <a:lnTo>
                    <a:pt x="8" y="4"/>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122" name="Freeform 50"/>
            <p:cNvSpPr>
              <a:spLocks/>
            </p:cNvSpPr>
            <p:nvPr userDrawn="1"/>
          </p:nvSpPr>
          <p:spPr bwMode="auto">
            <a:xfrm>
              <a:off x="4623" y="3288"/>
              <a:ext cx="8" cy="241"/>
            </a:xfrm>
            <a:custGeom>
              <a:avLst/>
              <a:gdLst/>
              <a:ahLst/>
              <a:cxnLst>
                <a:cxn ang="0">
                  <a:pos x="0" y="0"/>
                </a:cxn>
                <a:cxn ang="0">
                  <a:pos x="8" y="0"/>
                </a:cxn>
                <a:cxn ang="0">
                  <a:pos x="8" y="241"/>
                </a:cxn>
                <a:cxn ang="0">
                  <a:pos x="0" y="241"/>
                </a:cxn>
                <a:cxn ang="0">
                  <a:pos x="0" y="0"/>
                </a:cxn>
                <a:cxn ang="0">
                  <a:pos x="0" y="0"/>
                </a:cxn>
                <a:cxn ang="0">
                  <a:pos x="0" y="0"/>
                </a:cxn>
              </a:cxnLst>
              <a:rect l="0" t="0" r="r" b="b"/>
              <a:pathLst>
                <a:path w="8" h="241">
                  <a:moveTo>
                    <a:pt x="0" y="0"/>
                  </a:moveTo>
                  <a:lnTo>
                    <a:pt x="8" y="0"/>
                  </a:lnTo>
                  <a:lnTo>
                    <a:pt x="8" y="241"/>
                  </a:lnTo>
                  <a:lnTo>
                    <a:pt x="0" y="24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3" name="Freeform 51"/>
            <p:cNvSpPr>
              <a:spLocks/>
            </p:cNvSpPr>
            <p:nvPr userDrawn="1"/>
          </p:nvSpPr>
          <p:spPr bwMode="auto">
            <a:xfrm>
              <a:off x="4623" y="3525"/>
              <a:ext cx="8" cy="8"/>
            </a:xfrm>
            <a:custGeom>
              <a:avLst/>
              <a:gdLst/>
              <a:ahLst/>
              <a:cxnLst>
                <a:cxn ang="0">
                  <a:pos x="4" y="8"/>
                </a:cxn>
                <a:cxn ang="0">
                  <a:pos x="8" y="8"/>
                </a:cxn>
                <a:cxn ang="0">
                  <a:pos x="8" y="4"/>
                </a:cxn>
                <a:cxn ang="0">
                  <a:pos x="0" y="4"/>
                </a:cxn>
                <a:cxn ang="0">
                  <a:pos x="4" y="0"/>
                </a:cxn>
                <a:cxn ang="0">
                  <a:pos x="4" y="8"/>
                </a:cxn>
                <a:cxn ang="0">
                  <a:pos x="4" y="8"/>
                </a:cxn>
                <a:cxn ang="0">
                  <a:pos x="4" y="8"/>
                </a:cxn>
              </a:cxnLst>
              <a:rect l="0" t="0" r="r" b="b"/>
              <a:pathLst>
                <a:path w="8" h="8">
                  <a:moveTo>
                    <a:pt x="4" y="8"/>
                  </a:moveTo>
                  <a:lnTo>
                    <a:pt x="8" y="8"/>
                  </a:lnTo>
                  <a:lnTo>
                    <a:pt x="8" y="4"/>
                  </a:lnTo>
                  <a:lnTo>
                    <a:pt x="0"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4" name="Freeform 52"/>
            <p:cNvSpPr>
              <a:spLocks/>
            </p:cNvSpPr>
            <p:nvPr userDrawn="1"/>
          </p:nvSpPr>
          <p:spPr bwMode="auto">
            <a:xfrm>
              <a:off x="4580" y="3284"/>
              <a:ext cx="47" cy="8"/>
            </a:xfrm>
            <a:custGeom>
              <a:avLst/>
              <a:gdLst/>
              <a:ahLst/>
              <a:cxnLst>
                <a:cxn ang="0">
                  <a:pos x="0" y="0"/>
                </a:cxn>
                <a:cxn ang="0">
                  <a:pos x="47" y="0"/>
                </a:cxn>
                <a:cxn ang="0">
                  <a:pos x="47" y="8"/>
                </a:cxn>
                <a:cxn ang="0">
                  <a:pos x="0" y="8"/>
                </a:cxn>
                <a:cxn ang="0">
                  <a:pos x="0" y="0"/>
                </a:cxn>
                <a:cxn ang="0">
                  <a:pos x="0" y="0"/>
                </a:cxn>
                <a:cxn ang="0">
                  <a:pos x="0" y="0"/>
                </a:cxn>
              </a:cxnLst>
              <a:rect l="0" t="0" r="r" b="b"/>
              <a:pathLst>
                <a:path w="47" h="8">
                  <a:moveTo>
                    <a:pt x="0" y="0"/>
                  </a:moveTo>
                  <a:lnTo>
                    <a:pt x="47" y="0"/>
                  </a:lnTo>
                  <a:lnTo>
                    <a:pt x="47"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5" name="Freeform 53"/>
            <p:cNvSpPr>
              <a:spLocks/>
            </p:cNvSpPr>
            <p:nvPr userDrawn="1"/>
          </p:nvSpPr>
          <p:spPr bwMode="auto">
            <a:xfrm>
              <a:off x="4623" y="3284"/>
              <a:ext cx="8" cy="8"/>
            </a:xfrm>
            <a:custGeom>
              <a:avLst/>
              <a:gdLst/>
              <a:ahLst/>
              <a:cxnLst>
                <a:cxn ang="0">
                  <a:pos x="8" y="4"/>
                </a:cxn>
                <a:cxn ang="0">
                  <a:pos x="8" y="0"/>
                </a:cxn>
                <a:cxn ang="0">
                  <a:pos x="4" y="0"/>
                </a:cxn>
                <a:cxn ang="0">
                  <a:pos x="4" y="8"/>
                </a:cxn>
                <a:cxn ang="0">
                  <a:pos x="0" y="4"/>
                </a:cxn>
                <a:cxn ang="0">
                  <a:pos x="8" y="4"/>
                </a:cxn>
                <a:cxn ang="0">
                  <a:pos x="8" y="4"/>
                </a:cxn>
                <a:cxn ang="0">
                  <a:pos x="8" y="4"/>
                </a:cxn>
              </a:cxnLst>
              <a:rect l="0" t="0" r="r" b="b"/>
              <a:pathLst>
                <a:path w="8" h="8">
                  <a:moveTo>
                    <a:pt x="8" y="4"/>
                  </a:moveTo>
                  <a:lnTo>
                    <a:pt x="8" y="0"/>
                  </a:lnTo>
                  <a:lnTo>
                    <a:pt x="4" y="0"/>
                  </a:lnTo>
                  <a:lnTo>
                    <a:pt x="4" y="8"/>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26" name="Freeform 54"/>
            <p:cNvSpPr>
              <a:spLocks/>
            </p:cNvSpPr>
            <p:nvPr userDrawn="1"/>
          </p:nvSpPr>
          <p:spPr bwMode="auto">
            <a:xfrm>
              <a:off x="4576" y="3193"/>
              <a:ext cx="9" cy="95"/>
            </a:xfrm>
            <a:custGeom>
              <a:avLst/>
              <a:gdLst/>
              <a:ahLst/>
              <a:cxnLst>
                <a:cxn ang="0">
                  <a:pos x="0" y="0"/>
                </a:cxn>
                <a:cxn ang="0">
                  <a:pos x="9" y="0"/>
                </a:cxn>
                <a:cxn ang="0">
                  <a:pos x="9" y="95"/>
                </a:cxn>
                <a:cxn ang="0">
                  <a:pos x="0" y="95"/>
                </a:cxn>
                <a:cxn ang="0">
                  <a:pos x="0" y="0"/>
                </a:cxn>
                <a:cxn ang="0">
                  <a:pos x="0" y="0"/>
                </a:cxn>
                <a:cxn ang="0">
                  <a:pos x="0" y="0"/>
                </a:cxn>
              </a:cxnLst>
              <a:rect l="0" t="0" r="r" b="b"/>
              <a:pathLst>
                <a:path w="9" h="95">
                  <a:moveTo>
                    <a:pt x="0" y="0"/>
                  </a:moveTo>
                  <a:lnTo>
                    <a:pt x="9" y="0"/>
                  </a:lnTo>
                  <a:lnTo>
                    <a:pt x="9" y="95"/>
                  </a:lnTo>
                  <a:lnTo>
                    <a:pt x="0" y="95"/>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7" name="Freeform 55"/>
            <p:cNvSpPr>
              <a:spLocks/>
            </p:cNvSpPr>
            <p:nvPr userDrawn="1"/>
          </p:nvSpPr>
          <p:spPr bwMode="auto">
            <a:xfrm>
              <a:off x="4576" y="3284"/>
              <a:ext cx="9" cy="8"/>
            </a:xfrm>
            <a:custGeom>
              <a:avLst/>
              <a:gdLst/>
              <a:ahLst/>
              <a:cxnLst>
                <a:cxn ang="0">
                  <a:pos x="4" y="8"/>
                </a:cxn>
                <a:cxn ang="0">
                  <a:pos x="0" y="8"/>
                </a:cxn>
                <a:cxn ang="0">
                  <a:pos x="0" y="4"/>
                </a:cxn>
                <a:cxn ang="0">
                  <a:pos x="9" y="4"/>
                </a:cxn>
                <a:cxn ang="0">
                  <a:pos x="4" y="0"/>
                </a:cxn>
                <a:cxn ang="0">
                  <a:pos x="4" y="8"/>
                </a:cxn>
                <a:cxn ang="0">
                  <a:pos x="4" y="8"/>
                </a:cxn>
                <a:cxn ang="0">
                  <a:pos x="4" y="8"/>
                </a:cxn>
              </a:cxnLst>
              <a:rect l="0" t="0" r="r" b="b"/>
              <a:pathLst>
                <a:path w="9" h="8">
                  <a:moveTo>
                    <a:pt x="4" y="8"/>
                  </a:moveTo>
                  <a:lnTo>
                    <a:pt x="0" y="8"/>
                  </a:lnTo>
                  <a:lnTo>
                    <a:pt x="0" y="4"/>
                  </a:lnTo>
                  <a:lnTo>
                    <a:pt x="9"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8" name="Freeform 56"/>
            <p:cNvSpPr>
              <a:spLocks/>
            </p:cNvSpPr>
            <p:nvPr userDrawn="1"/>
          </p:nvSpPr>
          <p:spPr bwMode="auto">
            <a:xfrm>
              <a:off x="4576" y="3191"/>
              <a:ext cx="9" cy="8"/>
            </a:xfrm>
            <a:custGeom>
              <a:avLst/>
              <a:gdLst/>
              <a:ahLst/>
              <a:cxnLst>
                <a:cxn ang="0">
                  <a:pos x="0" y="2"/>
                </a:cxn>
                <a:cxn ang="0">
                  <a:pos x="0" y="0"/>
                </a:cxn>
                <a:cxn ang="0">
                  <a:pos x="4" y="0"/>
                </a:cxn>
                <a:cxn ang="0">
                  <a:pos x="4" y="8"/>
                </a:cxn>
                <a:cxn ang="0">
                  <a:pos x="9" y="2"/>
                </a:cxn>
                <a:cxn ang="0">
                  <a:pos x="0" y="2"/>
                </a:cxn>
                <a:cxn ang="0">
                  <a:pos x="0" y="2"/>
                </a:cxn>
                <a:cxn ang="0">
                  <a:pos x="0" y="2"/>
                </a:cxn>
              </a:cxnLst>
              <a:rect l="0" t="0" r="r" b="b"/>
              <a:pathLst>
                <a:path w="9" h="8">
                  <a:moveTo>
                    <a:pt x="0" y="2"/>
                  </a:moveTo>
                  <a:lnTo>
                    <a:pt x="0" y="0"/>
                  </a:lnTo>
                  <a:lnTo>
                    <a:pt x="4" y="0"/>
                  </a:lnTo>
                  <a:lnTo>
                    <a:pt x="4" y="8"/>
                  </a:lnTo>
                  <a:lnTo>
                    <a:pt x="9" y="2"/>
                  </a:lnTo>
                  <a:lnTo>
                    <a:pt x="0" y="2"/>
                  </a:lnTo>
                  <a:lnTo>
                    <a:pt x="0" y="2"/>
                  </a:lnTo>
                  <a:lnTo>
                    <a:pt x="0" y="2"/>
                  </a:lnTo>
                  <a:close/>
                </a:path>
              </a:pathLst>
            </a:custGeom>
            <a:solidFill>
              <a:srgbClr val="FFFFFF"/>
            </a:solidFill>
            <a:ln w="9525">
              <a:noFill/>
              <a:round/>
              <a:headEnd/>
              <a:tailEnd/>
            </a:ln>
          </p:spPr>
          <p:txBody>
            <a:bodyPr/>
            <a:lstStyle/>
            <a:p>
              <a:endParaRPr lang="en-US"/>
            </a:p>
          </p:txBody>
        </p:sp>
        <p:sp>
          <p:nvSpPr>
            <p:cNvPr id="3129" name="Oval 57"/>
            <p:cNvSpPr>
              <a:spLocks noChangeArrowheads="1"/>
            </p:cNvSpPr>
            <p:nvPr userDrawn="1"/>
          </p:nvSpPr>
          <p:spPr bwMode="auto">
            <a:xfrm>
              <a:off x="5040" y="3577"/>
              <a:ext cx="49" cy="50"/>
            </a:xfrm>
            <a:prstGeom prst="ellipse">
              <a:avLst/>
            </a:prstGeom>
            <a:noFill/>
            <a:ln w="1588">
              <a:solidFill>
                <a:srgbClr val="FFFFFF"/>
              </a:solidFill>
              <a:round/>
              <a:headEnd/>
              <a:tailEnd/>
            </a:ln>
          </p:spPr>
          <p:txBody>
            <a:bodyPr/>
            <a:lstStyle/>
            <a:p>
              <a:endParaRPr lang="en-US"/>
            </a:p>
          </p:txBody>
        </p:sp>
        <p:sp>
          <p:nvSpPr>
            <p:cNvPr id="3130" name="Rectangle 58"/>
            <p:cNvSpPr>
              <a:spLocks noChangeArrowheads="1"/>
            </p:cNvSpPr>
            <p:nvPr userDrawn="1"/>
          </p:nvSpPr>
          <p:spPr bwMode="auto">
            <a:xfrm>
              <a:off x="5053" y="3578"/>
              <a:ext cx="35" cy="48"/>
            </a:xfrm>
            <a:prstGeom prst="rect">
              <a:avLst/>
            </a:prstGeom>
            <a:noFill/>
            <a:ln w="9525">
              <a:noFill/>
              <a:miter lim="800000"/>
              <a:headEnd/>
              <a:tailEnd/>
            </a:ln>
          </p:spPr>
          <p:txBody>
            <a:bodyPr lIns="0" tIns="0" rIns="0" bIns="0">
              <a:spAutoFit/>
            </a:bodyPr>
            <a:lstStyle/>
            <a:p>
              <a:r>
                <a:rPr lang="en-US" sz="500">
                  <a:solidFill>
                    <a:srgbClr val="FFFFFF"/>
                  </a:solidFill>
                  <a:latin typeface="URWGroteskT" pitchFamily="2" charset="0"/>
                </a:rPr>
                <a:t>R</a:t>
              </a:r>
              <a:endParaRPr lang="en-US" sz="2000"/>
            </a:p>
          </p:txBody>
        </p:sp>
      </p:grpSp>
      <p:sp>
        <p:nvSpPr>
          <p:cNvPr id="3131" name="Text Box 59"/>
          <p:cNvSpPr txBox="1">
            <a:spLocks noChangeArrowheads="1"/>
          </p:cNvSpPr>
          <p:nvPr/>
        </p:nvSpPr>
        <p:spPr bwMode="auto">
          <a:xfrm>
            <a:off x="165100" y="58738"/>
            <a:ext cx="2478088" cy="336550"/>
          </a:xfrm>
          <a:prstGeom prst="rect">
            <a:avLst/>
          </a:prstGeom>
          <a:noFill/>
          <a:ln w="9525">
            <a:noFill/>
            <a:miter lim="800000"/>
            <a:headEnd/>
            <a:tailEnd/>
          </a:ln>
          <a:effectLst/>
        </p:spPr>
        <p:txBody>
          <a:bodyPr wrap="none">
            <a:spAutoFit/>
          </a:bodyPr>
          <a:lstStyle/>
          <a:p>
            <a:r>
              <a:rPr lang="en-US" sz="1600">
                <a:solidFill>
                  <a:schemeClr val="bg1"/>
                </a:solidFill>
                <a:latin typeface="Minion" pitchFamily="82" charset="0"/>
              </a:rPr>
              <a:t>School of Natural Resources</a:t>
            </a:r>
          </a:p>
        </p:txBody>
      </p:sp>
      <p:graphicFrame>
        <p:nvGraphicFramePr>
          <p:cNvPr id="3132" name="Object 60"/>
          <p:cNvGraphicFramePr>
            <a:graphicFrameLocks noChangeAspect="1"/>
          </p:cNvGraphicFramePr>
          <p:nvPr/>
        </p:nvGraphicFramePr>
        <p:xfrm>
          <a:off x="0" y="0"/>
          <a:ext cx="9144000" cy="6886575"/>
        </p:xfrm>
        <a:graphic>
          <a:graphicData uri="http://schemas.openxmlformats.org/presentationml/2006/ole">
            <mc:AlternateContent xmlns:mc="http://schemas.openxmlformats.org/markup-compatibility/2006">
              <mc:Choice xmlns:v="urn:schemas-microsoft-com:vml" Requires="v">
                <p:oleObj spid="_x0000_s6227" name="Drawing" r:id="rId14" imgW="8486570" imgH="6391102" progId="Canvas.Drawing.7">
                  <p:embed/>
                </p:oleObj>
              </mc:Choice>
              <mc:Fallback>
                <p:oleObj name="Drawing" r:id="rId14" imgW="8486570" imgH="6391102" progId="Canvas.Drawing.7">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848289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67000"/>
              </a:schemeClr>
            </a:gs>
            <a:gs pos="71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080" name="Text Box 8"/>
          <p:cNvSpPr txBox="1">
            <a:spLocks noChangeArrowheads="1"/>
          </p:cNvSpPr>
          <p:nvPr/>
        </p:nvSpPr>
        <p:spPr bwMode="auto">
          <a:xfrm>
            <a:off x="1588" y="6516688"/>
            <a:ext cx="2786062" cy="336550"/>
          </a:xfrm>
          <a:prstGeom prst="rect">
            <a:avLst/>
          </a:prstGeom>
          <a:noFill/>
          <a:ln w="9525">
            <a:noFill/>
            <a:miter lim="800000"/>
            <a:headEnd/>
            <a:tailEnd/>
          </a:ln>
          <a:effectLst/>
        </p:spPr>
        <p:txBody>
          <a:bodyPr wrap="none">
            <a:spAutoFit/>
          </a:bodyPr>
          <a:lstStyle/>
          <a:p>
            <a:r>
              <a:rPr lang="en-US" sz="1600">
                <a:solidFill>
                  <a:schemeClr val="bg1"/>
                </a:solidFill>
                <a:latin typeface="Minion" pitchFamily="82" charset="0"/>
              </a:rPr>
              <a:t>University of Nebraska</a:t>
            </a:r>
            <a:r>
              <a:rPr lang="en-US" sz="1600">
                <a:solidFill>
                  <a:schemeClr val="bg1"/>
                </a:solidFill>
                <a:latin typeface="Symbol" pitchFamily="18" charset="2"/>
              </a:rPr>
              <a:t>-</a:t>
            </a:r>
            <a:r>
              <a:rPr lang="en-US" sz="1600">
                <a:solidFill>
                  <a:schemeClr val="bg1"/>
                </a:solidFill>
                <a:latin typeface="Minion" pitchFamily="82" charset="0"/>
              </a:rPr>
              <a:t>Lincoln</a:t>
            </a:r>
          </a:p>
        </p:txBody>
      </p:sp>
      <p:grpSp>
        <p:nvGrpSpPr>
          <p:cNvPr id="3081" name="Group 9"/>
          <p:cNvGrpSpPr>
            <a:grpSpLocks/>
          </p:cNvGrpSpPr>
          <p:nvPr/>
        </p:nvGrpSpPr>
        <p:grpSpPr bwMode="auto">
          <a:xfrm>
            <a:off x="914400" y="5727700"/>
            <a:ext cx="819150" cy="704850"/>
            <a:chOff x="4575" y="3188"/>
            <a:chExt cx="516" cy="444"/>
          </a:xfrm>
        </p:grpSpPr>
        <p:sp>
          <p:nvSpPr>
            <p:cNvPr id="3082" name="AutoShape 10"/>
            <p:cNvSpPr>
              <a:spLocks noChangeAspect="1" noChangeArrowheads="1" noTextEdit="1"/>
            </p:cNvSpPr>
            <p:nvPr userDrawn="1"/>
          </p:nvSpPr>
          <p:spPr bwMode="auto">
            <a:xfrm>
              <a:off x="4575" y="3188"/>
              <a:ext cx="516" cy="444"/>
            </a:xfrm>
            <a:prstGeom prst="rect">
              <a:avLst/>
            </a:prstGeom>
            <a:noFill/>
            <a:ln w="9525">
              <a:noFill/>
              <a:miter lim="800000"/>
              <a:headEnd/>
              <a:tailEnd/>
            </a:ln>
          </p:spPr>
          <p:txBody>
            <a:bodyPr/>
            <a:lstStyle/>
            <a:p>
              <a:endParaRPr lang="en-US"/>
            </a:p>
          </p:txBody>
        </p:sp>
        <p:sp>
          <p:nvSpPr>
            <p:cNvPr id="3083" name="Freeform 11"/>
            <p:cNvSpPr>
              <a:spLocks/>
            </p:cNvSpPr>
            <p:nvPr userDrawn="1"/>
          </p:nvSpPr>
          <p:spPr bwMode="auto">
            <a:xfrm>
              <a:off x="4976" y="3573"/>
              <a:ext cx="5" cy="1"/>
            </a:xfrm>
            <a:custGeom>
              <a:avLst/>
              <a:gdLst/>
              <a:ahLst/>
              <a:cxnLst>
                <a:cxn ang="0">
                  <a:pos x="0" y="0"/>
                </a:cxn>
                <a:cxn ang="0">
                  <a:pos x="5" y="1"/>
                </a:cxn>
                <a:cxn ang="0">
                  <a:pos x="5" y="1"/>
                </a:cxn>
                <a:cxn ang="0">
                  <a:pos x="0" y="1"/>
                </a:cxn>
                <a:cxn ang="0">
                  <a:pos x="0" y="0"/>
                </a:cxn>
                <a:cxn ang="0">
                  <a:pos x="0" y="0"/>
                </a:cxn>
                <a:cxn ang="0">
                  <a:pos x="0" y="0"/>
                </a:cxn>
              </a:cxnLst>
              <a:rect l="0" t="0" r="r" b="b"/>
              <a:pathLst>
                <a:path w="5" h="1">
                  <a:moveTo>
                    <a:pt x="0" y="0"/>
                  </a:moveTo>
                  <a:lnTo>
                    <a:pt x="5" y="1"/>
                  </a:lnTo>
                  <a:lnTo>
                    <a:pt x="5" y="1"/>
                  </a:lnTo>
                  <a:lnTo>
                    <a:pt x="0" y="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4" name="Freeform 12"/>
            <p:cNvSpPr>
              <a:spLocks/>
            </p:cNvSpPr>
            <p:nvPr userDrawn="1"/>
          </p:nvSpPr>
          <p:spPr bwMode="auto">
            <a:xfrm>
              <a:off x="4579" y="3192"/>
              <a:ext cx="439" cy="432"/>
            </a:xfrm>
            <a:custGeom>
              <a:avLst/>
              <a:gdLst/>
              <a:ahLst/>
              <a:cxnLst>
                <a:cxn ang="0">
                  <a:pos x="285" y="208"/>
                </a:cxn>
                <a:cxn ang="0">
                  <a:pos x="235" y="0"/>
                </a:cxn>
                <a:cxn ang="0">
                  <a:pos x="386" y="97"/>
                </a:cxn>
                <a:cxn ang="0">
                  <a:pos x="439" y="339"/>
                </a:cxn>
                <a:cxn ang="0">
                  <a:pos x="149" y="237"/>
                </a:cxn>
                <a:cxn ang="0">
                  <a:pos x="194" y="432"/>
                </a:cxn>
                <a:cxn ang="0">
                  <a:pos x="48" y="337"/>
                </a:cxn>
                <a:cxn ang="0">
                  <a:pos x="1" y="96"/>
                </a:cxn>
                <a:cxn ang="0">
                  <a:pos x="278" y="43"/>
                </a:cxn>
                <a:cxn ang="0">
                  <a:pos x="382" y="55"/>
                </a:cxn>
                <a:cxn ang="0">
                  <a:pos x="375" y="55"/>
                </a:cxn>
                <a:cxn ang="0">
                  <a:pos x="367" y="58"/>
                </a:cxn>
                <a:cxn ang="0">
                  <a:pos x="361" y="60"/>
                </a:cxn>
                <a:cxn ang="0">
                  <a:pos x="357" y="63"/>
                </a:cxn>
                <a:cxn ang="0">
                  <a:pos x="353" y="69"/>
                </a:cxn>
                <a:cxn ang="0">
                  <a:pos x="350" y="75"/>
                </a:cxn>
                <a:cxn ang="0">
                  <a:pos x="348" y="86"/>
                </a:cxn>
                <a:cxn ang="0">
                  <a:pos x="348" y="93"/>
                </a:cxn>
                <a:cxn ang="0">
                  <a:pos x="348" y="333"/>
                </a:cxn>
                <a:cxn ang="0">
                  <a:pos x="350" y="344"/>
                </a:cxn>
                <a:cxn ang="0">
                  <a:pos x="353" y="352"/>
                </a:cxn>
                <a:cxn ang="0">
                  <a:pos x="359" y="361"/>
                </a:cxn>
                <a:cxn ang="0">
                  <a:pos x="364" y="366"/>
                </a:cxn>
                <a:cxn ang="0">
                  <a:pos x="369" y="371"/>
                </a:cxn>
                <a:cxn ang="0">
                  <a:pos x="378" y="376"/>
                </a:cxn>
                <a:cxn ang="0">
                  <a:pos x="386" y="378"/>
                </a:cxn>
                <a:cxn ang="0">
                  <a:pos x="397" y="378"/>
                </a:cxn>
                <a:cxn ang="0">
                  <a:pos x="322" y="392"/>
                </a:cxn>
                <a:cxn ang="0">
                  <a:pos x="289" y="350"/>
                </a:cxn>
                <a:cxn ang="0">
                  <a:pos x="111" y="345"/>
                </a:cxn>
                <a:cxn ang="0">
                  <a:pos x="111" y="352"/>
                </a:cxn>
                <a:cxn ang="0">
                  <a:pos x="113" y="359"/>
                </a:cxn>
                <a:cxn ang="0">
                  <a:pos x="115" y="366"/>
                </a:cxn>
                <a:cxn ang="0">
                  <a:pos x="120" y="371"/>
                </a:cxn>
                <a:cxn ang="0">
                  <a:pos x="125" y="377"/>
                </a:cxn>
                <a:cxn ang="0">
                  <a:pos x="132" y="378"/>
                </a:cxn>
                <a:cxn ang="0">
                  <a:pos x="143" y="380"/>
                </a:cxn>
                <a:cxn ang="0">
                  <a:pos x="41" y="391"/>
                </a:cxn>
                <a:cxn ang="0">
                  <a:pos x="60" y="380"/>
                </a:cxn>
                <a:cxn ang="0">
                  <a:pos x="68" y="378"/>
                </a:cxn>
                <a:cxn ang="0">
                  <a:pos x="76" y="374"/>
                </a:cxn>
                <a:cxn ang="0">
                  <a:pos x="80" y="370"/>
                </a:cxn>
                <a:cxn ang="0">
                  <a:pos x="86" y="362"/>
                </a:cxn>
                <a:cxn ang="0">
                  <a:pos x="87" y="354"/>
                </a:cxn>
                <a:cxn ang="0">
                  <a:pos x="88" y="344"/>
                </a:cxn>
                <a:cxn ang="0">
                  <a:pos x="87" y="86"/>
                </a:cxn>
                <a:cxn ang="0">
                  <a:pos x="87" y="82"/>
                </a:cxn>
                <a:cxn ang="0">
                  <a:pos x="82" y="75"/>
                </a:cxn>
                <a:cxn ang="0">
                  <a:pos x="76" y="70"/>
                </a:cxn>
                <a:cxn ang="0">
                  <a:pos x="65" y="63"/>
                </a:cxn>
                <a:cxn ang="0">
                  <a:pos x="54" y="58"/>
                </a:cxn>
                <a:cxn ang="0">
                  <a:pos x="44" y="55"/>
                </a:cxn>
                <a:cxn ang="0">
                  <a:pos x="41" y="44"/>
                </a:cxn>
                <a:cxn ang="0">
                  <a:pos x="325" y="313"/>
                </a:cxn>
                <a:cxn ang="0">
                  <a:pos x="325" y="84"/>
                </a:cxn>
                <a:cxn ang="0">
                  <a:pos x="322" y="75"/>
                </a:cxn>
                <a:cxn ang="0">
                  <a:pos x="321" y="69"/>
                </a:cxn>
                <a:cxn ang="0">
                  <a:pos x="316" y="63"/>
                </a:cxn>
                <a:cxn ang="0">
                  <a:pos x="311" y="59"/>
                </a:cxn>
                <a:cxn ang="0">
                  <a:pos x="303" y="56"/>
                </a:cxn>
                <a:cxn ang="0">
                  <a:pos x="292" y="55"/>
                </a:cxn>
                <a:cxn ang="0">
                  <a:pos x="278" y="43"/>
                </a:cxn>
              </a:cxnLst>
              <a:rect l="0" t="0" r="r" b="b"/>
              <a:pathLst>
                <a:path w="439" h="432">
                  <a:moveTo>
                    <a:pt x="1" y="1"/>
                  </a:moveTo>
                  <a:lnTo>
                    <a:pt x="128" y="3"/>
                  </a:lnTo>
                  <a:lnTo>
                    <a:pt x="285" y="208"/>
                  </a:lnTo>
                  <a:lnTo>
                    <a:pt x="285" y="97"/>
                  </a:lnTo>
                  <a:lnTo>
                    <a:pt x="235" y="97"/>
                  </a:lnTo>
                  <a:lnTo>
                    <a:pt x="235" y="0"/>
                  </a:lnTo>
                  <a:lnTo>
                    <a:pt x="439" y="0"/>
                  </a:lnTo>
                  <a:lnTo>
                    <a:pt x="439" y="97"/>
                  </a:lnTo>
                  <a:lnTo>
                    <a:pt x="386" y="97"/>
                  </a:lnTo>
                  <a:lnTo>
                    <a:pt x="386" y="218"/>
                  </a:lnTo>
                  <a:lnTo>
                    <a:pt x="386" y="339"/>
                  </a:lnTo>
                  <a:lnTo>
                    <a:pt x="439" y="339"/>
                  </a:lnTo>
                  <a:lnTo>
                    <a:pt x="439" y="432"/>
                  </a:lnTo>
                  <a:lnTo>
                    <a:pt x="308" y="432"/>
                  </a:lnTo>
                  <a:lnTo>
                    <a:pt x="149" y="237"/>
                  </a:lnTo>
                  <a:lnTo>
                    <a:pt x="149" y="339"/>
                  </a:lnTo>
                  <a:lnTo>
                    <a:pt x="194" y="339"/>
                  </a:lnTo>
                  <a:lnTo>
                    <a:pt x="194" y="432"/>
                  </a:lnTo>
                  <a:lnTo>
                    <a:pt x="0" y="432"/>
                  </a:lnTo>
                  <a:lnTo>
                    <a:pt x="0" y="337"/>
                  </a:lnTo>
                  <a:lnTo>
                    <a:pt x="48" y="337"/>
                  </a:lnTo>
                  <a:lnTo>
                    <a:pt x="48" y="217"/>
                  </a:lnTo>
                  <a:lnTo>
                    <a:pt x="48" y="96"/>
                  </a:lnTo>
                  <a:lnTo>
                    <a:pt x="1" y="96"/>
                  </a:lnTo>
                  <a:lnTo>
                    <a:pt x="1" y="1"/>
                  </a:lnTo>
                  <a:lnTo>
                    <a:pt x="1" y="1"/>
                  </a:lnTo>
                  <a:lnTo>
                    <a:pt x="278" y="43"/>
                  </a:lnTo>
                  <a:lnTo>
                    <a:pt x="394" y="43"/>
                  </a:lnTo>
                  <a:lnTo>
                    <a:pt x="394" y="55"/>
                  </a:lnTo>
                  <a:lnTo>
                    <a:pt x="382" y="55"/>
                  </a:lnTo>
                  <a:lnTo>
                    <a:pt x="378" y="55"/>
                  </a:lnTo>
                  <a:lnTo>
                    <a:pt x="376" y="55"/>
                  </a:lnTo>
                  <a:lnTo>
                    <a:pt x="375" y="55"/>
                  </a:lnTo>
                  <a:lnTo>
                    <a:pt x="371" y="55"/>
                  </a:lnTo>
                  <a:lnTo>
                    <a:pt x="368" y="56"/>
                  </a:lnTo>
                  <a:lnTo>
                    <a:pt x="367" y="58"/>
                  </a:lnTo>
                  <a:lnTo>
                    <a:pt x="364" y="58"/>
                  </a:lnTo>
                  <a:lnTo>
                    <a:pt x="361" y="60"/>
                  </a:lnTo>
                  <a:lnTo>
                    <a:pt x="361" y="60"/>
                  </a:lnTo>
                  <a:lnTo>
                    <a:pt x="359" y="62"/>
                  </a:lnTo>
                  <a:lnTo>
                    <a:pt x="359" y="63"/>
                  </a:lnTo>
                  <a:lnTo>
                    <a:pt x="357" y="63"/>
                  </a:lnTo>
                  <a:lnTo>
                    <a:pt x="356" y="65"/>
                  </a:lnTo>
                  <a:lnTo>
                    <a:pt x="354" y="66"/>
                  </a:lnTo>
                  <a:lnTo>
                    <a:pt x="353" y="69"/>
                  </a:lnTo>
                  <a:lnTo>
                    <a:pt x="350" y="73"/>
                  </a:lnTo>
                  <a:lnTo>
                    <a:pt x="350" y="74"/>
                  </a:lnTo>
                  <a:lnTo>
                    <a:pt x="350" y="75"/>
                  </a:lnTo>
                  <a:lnTo>
                    <a:pt x="349" y="80"/>
                  </a:lnTo>
                  <a:lnTo>
                    <a:pt x="348" y="84"/>
                  </a:lnTo>
                  <a:lnTo>
                    <a:pt x="348" y="86"/>
                  </a:lnTo>
                  <a:lnTo>
                    <a:pt x="348" y="89"/>
                  </a:lnTo>
                  <a:lnTo>
                    <a:pt x="348" y="91"/>
                  </a:lnTo>
                  <a:lnTo>
                    <a:pt x="348" y="93"/>
                  </a:lnTo>
                  <a:lnTo>
                    <a:pt x="348" y="213"/>
                  </a:lnTo>
                  <a:lnTo>
                    <a:pt x="348" y="330"/>
                  </a:lnTo>
                  <a:lnTo>
                    <a:pt x="348" y="333"/>
                  </a:lnTo>
                  <a:lnTo>
                    <a:pt x="348" y="336"/>
                  </a:lnTo>
                  <a:lnTo>
                    <a:pt x="349" y="340"/>
                  </a:lnTo>
                  <a:lnTo>
                    <a:pt x="350" y="344"/>
                  </a:lnTo>
                  <a:lnTo>
                    <a:pt x="352" y="348"/>
                  </a:lnTo>
                  <a:lnTo>
                    <a:pt x="353" y="350"/>
                  </a:lnTo>
                  <a:lnTo>
                    <a:pt x="353" y="352"/>
                  </a:lnTo>
                  <a:lnTo>
                    <a:pt x="354" y="354"/>
                  </a:lnTo>
                  <a:lnTo>
                    <a:pt x="356" y="356"/>
                  </a:lnTo>
                  <a:lnTo>
                    <a:pt x="359" y="361"/>
                  </a:lnTo>
                  <a:lnTo>
                    <a:pt x="360" y="362"/>
                  </a:lnTo>
                  <a:lnTo>
                    <a:pt x="361" y="365"/>
                  </a:lnTo>
                  <a:lnTo>
                    <a:pt x="364" y="366"/>
                  </a:lnTo>
                  <a:lnTo>
                    <a:pt x="365" y="367"/>
                  </a:lnTo>
                  <a:lnTo>
                    <a:pt x="367" y="370"/>
                  </a:lnTo>
                  <a:lnTo>
                    <a:pt x="369" y="371"/>
                  </a:lnTo>
                  <a:lnTo>
                    <a:pt x="372" y="373"/>
                  </a:lnTo>
                  <a:lnTo>
                    <a:pt x="375" y="373"/>
                  </a:lnTo>
                  <a:lnTo>
                    <a:pt x="378" y="376"/>
                  </a:lnTo>
                  <a:lnTo>
                    <a:pt x="379" y="377"/>
                  </a:lnTo>
                  <a:lnTo>
                    <a:pt x="383" y="377"/>
                  </a:lnTo>
                  <a:lnTo>
                    <a:pt x="386" y="378"/>
                  </a:lnTo>
                  <a:lnTo>
                    <a:pt x="388" y="378"/>
                  </a:lnTo>
                  <a:lnTo>
                    <a:pt x="393" y="378"/>
                  </a:lnTo>
                  <a:lnTo>
                    <a:pt x="397" y="378"/>
                  </a:lnTo>
                  <a:lnTo>
                    <a:pt x="399" y="378"/>
                  </a:lnTo>
                  <a:lnTo>
                    <a:pt x="399" y="392"/>
                  </a:lnTo>
                  <a:lnTo>
                    <a:pt x="322" y="392"/>
                  </a:lnTo>
                  <a:lnTo>
                    <a:pt x="321" y="389"/>
                  </a:lnTo>
                  <a:lnTo>
                    <a:pt x="314" y="380"/>
                  </a:lnTo>
                  <a:lnTo>
                    <a:pt x="289" y="350"/>
                  </a:lnTo>
                  <a:lnTo>
                    <a:pt x="217" y="256"/>
                  </a:lnTo>
                  <a:lnTo>
                    <a:pt x="111" y="122"/>
                  </a:lnTo>
                  <a:lnTo>
                    <a:pt x="111" y="345"/>
                  </a:lnTo>
                  <a:lnTo>
                    <a:pt x="111" y="348"/>
                  </a:lnTo>
                  <a:lnTo>
                    <a:pt x="111" y="351"/>
                  </a:lnTo>
                  <a:lnTo>
                    <a:pt x="111" y="352"/>
                  </a:lnTo>
                  <a:lnTo>
                    <a:pt x="113" y="355"/>
                  </a:lnTo>
                  <a:lnTo>
                    <a:pt x="113" y="358"/>
                  </a:lnTo>
                  <a:lnTo>
                    <a:pt x="113" y="359"/>
                  </a:lnTo>
                  <a:lnTo>
                    <a:pt x="114" y="362"/>
                  </a:lnTo>
                  <a:lnTo>
                    <a:pt x="114" y="363"/>
                  </a:lnTo>
                  <a:lnTo>
                    <a:pt x="115" y="366"/>
                  </a:lnTo>
                  <a:lnTo>
                    <a:pt x="118" y="370"/>
                  </a:lnTo>
                  <a:lnTo>
                    <a:pt x="118" y="370"/>
                  </a:lnTo>
                  <a:lnTo>
                    <a:pt x="120" y="371"/>
                  </a:lnTo>
                  <a:lnTo>
                    <a:pt x="122" y="373"/>
                  </a:lnTo>
                  <a:lnTo>
                    <a:pt x="124" y="376"/>
                  </a:lnTo>
                  <a:lnTo>
                    <a:pt x="125" y="377"/>
                  </a:lnTo>
                  <a:lnTo>
                    <a:pt x="126" y="377"/>
                  </a:lnTo>
                  <a:lnTo>
                    <a:pt x="129" y="378"/>
                  </a:lnTo>
                  <a:lnTo>
                    <a:pt x="132" y="378"/>
                  </a:lnTo>
                  <a:lnTo>
                    <a:pt x="135" y="380"/>
                  </a:lnTo>
                  <a:lnTo>
                    <a:pt x="137" y="380"/>
                  </a:lnTo>
                  <a:lnTo>
                    <a:pt x="143" y="380"/>
                  </a:lnTo>
                  <a:lnTo>
                    <a:pt x="158" y="380"/>
                  </a:lnTo>
                  <a:lnTo>
                    <a:pt x="158" y="391"/>
                  </a:lnTo>
                  <a:lnTo>
                    <a:pt x="41" y="391"/>
                  </a:lnTo>
                  <a:lnTo>
                    <a:pt x="41" y="380"/>
                  </a:lnTo>
                  <a:lnTo>
                    <a:pt x="56" y="380"/>
                  </a:lnTo>
                  <a:lnTo>
                    <a:pt x="60" y="380"/>
                  </a:lnTo>
                  <a:lnTo>
                    <a:pt x="63" y="380"/>
                  </a:lnTo>
                  <a:lnTo>
                    <a:pt x="65" y="378"/>
                  </a:lnTo>
                  <a:lnTo>
                    <a:pt x="68" y="378"/>
                  </a:lnTo>
                  <a:lnTo>
                    <a:pt x="71" y="377"/>
                  </a:lnTo>
                  <a:lnTo>
                    <a:pt x="73" y="377"/>
                  </a:lnTo>
                  <a:lnTo>
                    <a:pt x="76" y="374"/>
                  </a:lnTo>
                  <a:lnTo>
                    <a:pt x="77" y="373"/>
                  </a:lnTo>
                  <a:lnTo>
                    <a:pt x="79" y="373"/>
                  </a:lnTo>
                  <a:lnTo>
                    <a:pt x="80" y="370"/>
                  </a:lnTo>
                  <a:lnTo>
                    <a:pt x="82" y="369"/>
                  </a:lnTo>
                  <a:lnTo>
                    <a:pt x="84" y="365"/>
                  </a:lnTo>
                  <a:lnTo>
                    <a:pt x="86" y="362"/>
                  </a:lnTo>
                  <a:lnTo>
                    <a:pt x="86" y="361"/>
                  </a:lnTo>
                  <a:lnTo>
                    <a:pt x="87" y="359"/>
                  </a:lnTo>
                  <a:lnTo>
                    <a:pt x="87" y="354"/>
                  </a:lnTo>
                  <a:lnTo>
                    <a:pt x="87" y="350"/>
                  </a:lnTo>
                  <a:lnTo>
                    <a:pt x="88" y="347"/>
                  </a:lnTo>
                  <a:lnTo>
                    <a:pt x="88" y="344"/>
                  </a:lnTo>
                  <a:lnTo>
                    <a:pt x="88" y="217"/>
                  </a:lnTo>
                  <a:lnTo>
                    <a:pt x="88" y="89"/>
                  </a:lnTo>
                  <a:lnTo>
                    <a:pt x="87" y="86"/>
                  </a:lnTo>
                  <a:lnTo>
                    <a:pt x="87" y="85"/>
                  </a:lnTo>
                  <a:lnTo>
                    <a:pt x="87" y="84"/>
                  </a:lnTo>
                  <a:lnTo>
                    <a:pt x="87" y="82"/>
                  </a:lnTo>
                  <a:lnTo>
                    <a:pt x="86" y="80"/>
                  </a:lnTo>
                  <a:lnTo>
                    <a:pt x="84" y="78"/>
                  </a:lnTo>
                  <a:lnTo>
                    <a:pt x="82" y="75"/>
                  </a:lnTo>
                  <a:lnTo>
                    <a:pt x="82" y="74"/>
                  </a:lnTo>
                  <a:lnTo>
                    <a:pt x="79" y="73"/>
                  </a:lnTo>
                  <a:lnTo>
                    <a:pt x="76" y="70"/>
                  </a:lnTo>
                  <a:lnTo>
                    <a:pt x="73" y="67"/>
                  </a:lnTo>
                  <a:lnTo>
                    <a:pt x="69" y="65"/>
                  </a:lnTo>
                  <a:lnTo>
                    <a:pt x="65" y="63"/>
                  </a:lnTo>
                  <a:lnTo>
                    <a:pt x="61" y="60"/>
                  </a:lnTo>
                  <a:lnTo>
                    <a:pt x="57" y="59"/>
                  </a:lnTo>
                  <a:lnTo>
                    <a:pt x="54" y="58"/>
                  </a:lnTo>
                  <a:lnTo>
                    <a:pt x="50" y="58"/>
                  </a:lnTo>
                  <a:lnTo>
                    <a:pt x="46" y="56"/>
                  </a:lnTo>
                  <a:lnTo>
                    <a:pt x="44" y="55"/>
                  </a:lnTo>
                  <a:lnTo>
                    <a:pt x="42" y="55"/>
                  </a:lnTo>
                  <a:lnTo>
                    <a:pt x="41" y="55"/>
                  </a:lnTo>
                  <a:lnTo>
                    <a:pt x="41" y="44"/>
                  </a:lnTo>
                  <a:lnTo>
                    <a:pt x="113" y="44"/>
                  </a:lnTo>
                  <a:lnTo>
                    <a:pt x="219" y="178"/>
                  </a:lnTo>
                  <a:lnTo>
                    <a:pt x="325" y="313"/>
                  </a:lnTo>
                  <a:lnTo>
                    <a:pt x="325" y="93"/>
                  </a:lnTo>
                  <a:lnTo>
                    <a:pt x="325" y="86"/>
                  </a:lnTo>
                  <a:lnTo>
                    <a:pt x="325" y="84"/>
                  </a:lnTo>
                  <a:lnTo>
                    <a:pt x="325" y="82"/>
                  </a:lnTo>
                  <a:lnTo>
                    <a:pt x="323" y="77"/>
                  </a:lnTo>
                  <a:lnTo>
                    <a:pt x="322" y="75"/>
                  </a:lnTo>
                  <a:lnTo>
                    <a:pt x="322" y="73"/>
                  </a:lnTo>
                  <a:lnTo>
                    <a:pt x="321" y="71"/>
                  </a:lnTo>
                  <a:lnTo>
                    <a:pt x="321" y="69"/>
                  </a:lnTo>
                  <a:lnTo>
                    <a:pt x="319" y="67"/>
                  </a:lnTo>
                  <a:lnTo>
                    <a:pt x="319" y="66"/>
                  </a:lnTo>
                  <a:lnTo>
                    <a:pt x="316" y="63"/>
                  </a:lnTo>
                  <a:lnTo>
                    <a:pt x="315" y="62"/>
                  </a:lnTo>
                  <a:lnTo>
                    <a:pt x="314" y="62"/>
                  </a:lnTo>
                  <a:lnTo>
                    <a:pt x="311" y="59"/>
                  </a:lnTo>
                  <a:lnTo>
                    <a:pt x="308" y="58"/>
                  </a:lnTo>
                  <a:lnTo>
                    <a:pt x="306" y="56"/>
                  </a:lnTo>
                  <a:lnTo>
                    <a:pt x="303" y="56"/>
                  </a:lnTo>
                  <a:lnTo>
                    <a:pt x="299" y="55"/>
                  </a:lnTo>
                  <a:lnTo>
                    <a:pt x="296" y="55"/>
                  </a:lnTo>
                  <a:lnTo>
                    <a:pt x="292" y="55"/>
                  </a:lnTo>
                  <a:lnTo>
                    <a:pt x="289" y="55"/>
                  </a:lnTo>
                  <a:lnTo>
                    <a:pt x="278" y="55"/>
                  </a:lnTo>
                  <a:lnTo>
                    <a:pt x="278" y="43"/>
                  </a:lnTo>
                  <a:lnTo>
                    <a:pt x="278" y="43"/>
                  </a:lnTo>
                  <a:lnTo>
                    <a:pt x="1" y="1"/>
                  </a:lnTo>
                  <a:close/>
                </a:path>
              </a:pathLst>
            </a:custGeom>
            <a:solidFill>
              <a:srgbClr val="FFFFFF"/>
            </a:solidFill>
            <a:ln w="9525">
              <a:noFill/>
              <a:round/>
              <a:headEnd/>
              <a:tailEnd/>
            </a:ln>
          </p:spPr>
          <p:txBody>
            <a:bodyPr/>
            <a:lstStyle/>
            <a:p>
              <a:endParaRPr lang="en-US"/>
            </a:p>
          </p:txBody>
        </p:sp>
        <p:sp>
          <p:nvSpPr>
            <p:cNvPr id="3085" name="Freeform 13"/>
            <p:cNvSpPr>
              <a:spLocks/>
            </p:cNvSpPr>
            <p:nvPr userDrawn="1"/>
          </p:nvSpPr>
          <p:spPr bwMode="auto">
            <a:xfrm>
              <a:off x="4580" y="3191"/>
              <a:ext cx="127" cy="8"/>
            </a:xfrm>
            <a:custGeom>
              <a:avLst/>
              <a:gdLst/>
              <a:ahLst/>
              <a:cxnLst>
                <a:cxn ang="0">
                  <a:pos x="0" y="0"/>
                </a:cxn>
                <a:cxn ang="0">
                  <a:pos x="0" y="8"/>
                </a:cxn>
                <a:cxn ang="0">
                  <a:pos x="127" y="8"/>
                </a:cxn>
                <a:cxn ang="0">
                  <a:pos x="127" y="0"/>
                </a:cxn>
                <a:cxn ang="0">
                  <a:pos x="0" y="0"/>
                </a:cxn>
                <a:cxn ang="0">
                  <a:pos x="0" y="0"/>
                </a:cxn>
                <a:cxn ang="0">
                  <a:pos x="0" y="0"/>
                </a:cxn>
              </a:cxnLst>
              <a:rect l="0" t="0" r="r" b="b"/>
              <a:pathLst>
                <a:path w="127" h="8">
                  <a:moveTo>
                    <a:pt x="0" y="0"/>
                  </a:moveTo>
                  <a:lnTo>
                    <a:pt x="0" y="8"/>
                  </a:lnTo>
                  <a:lnTo>
                    <a:pt x="127" y="8"/>
                  </a:lnTo>
                  <a:lnTo>
                    <a:pt x="127"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6" name="Freeform 14"/>
            <p:cNvSpPr>
              <a:spLocks/>
            </p:cNvSpPr>
            <p:nvPr userDrawn="1"/>
          </p:nvSpPr>
          <p:spPr bwMode="auto">
            <a:xfrm>
              <a:off x="4703" y="3192"/>
              <a:ext cx="164" cy="210"/>
            </a:xfrm>
            <a:custGeom>
              <a:avLst/>
              <a:gdLst/>
              <a:ahLst/>
              <a:cxnLst>
                <a:cxn ang="0">
                  <a:pos x="6" y="0"/>
                </a:cxn>
                <a:cxn ang="0">
                  <a:pos x="0" y="6"/>
                </a:cxn>
                <a:cxn ang="0">
                  <a:pos x="157" y="210"/>
                </a:cxn>
                <a:cxn ang="0">
                  <a:pos x="164" y="206"/>
                </a:cxn>
                <a:cxn ang="0">
                  <a:pos x="6" y="0"/>
                </a:cxn>
                <a:cxn ang="0">
                  <a:pos x="6" y="0"/>
                </a:cxn>
                <a:cxn ang="0">
                  <a:pos x="6" y="0"/>
                </a:cxn>
              </a:cxnLst>
              <a:rect l="0" t="0" r="r" b="b"/>
              <a:pathLst>
                <a:path w="164" h="210">
                  <a:moveTo>
                    <a:pt x="6" y="0"/>
                  </a:moveTo>
                  <a:lnTo>
                    <a:pt x="0" y="6"/>
                  </a:lnTo>
                  <a:lnTo>
                    <a:pt x="157" y="210"/>
                  </a:lnTo>
                  <a:lnTo>
                    <a:pt x="164" y="206"/>
                  </a:lnTo>
                  <a:lnTo>
                    <a:pt x="6" y="0"/>
                  </a:lnTo>
                  <a:lnTo>
                    <a:pt x="6" y="0"/>
                  </a:lnTo>
                  <a:lnTo>
                    <a:pt x="6" y="0"/>
                  </a:lnTo>
                  <a:close/>
                </a:path>
              </a:pathLst>
            </a:custGeom>
            <a:solidFill>
              <a:srgbClr val="FFFFFF"/>
            </a:solidFill>
            <a:ln w="9525">
              <a:noFill/>
              <a:round/>
              <a:headEnd/>
              <a:tailEnd/>
            </a:ln>
          </p:spPr>
          <p:txBody>
            <a:bodyPr/>
            <a:lstStyle/>
            <a:p>
              <a:endParaRPr lang="en-US"/>
            </a:p>
          </p:txBody>
        </p:sp>
        <p:sp>
          <p:nvSpPr>
            <p:cNvPr id="3087" name="Freeform 15"/>
            <p:cNvSpPr>
              <a:spLocks/>
            </p:cNvSpPr>
            <p:nvPr userDrawn="1"/>
          </p:nvSpPr>
          <p:spPr bwMode="auto">
            <a:xfrm>
              <a:off x="4703" y="3191"/>
              <a:ext cx="6" cy="8"/>
            </a:xfrm>
            <a:custGeom>
              <a:avLst/>
              <a:gdLst/>
              <a:ahLst/>
              <a:cxnLst>
                <a:cxn ang="0">
                  <a:pos x="4" y="0"/>
                </a:cxn>
                <a:cxn ang="0">
                  <a:pos x="5" y="0"/>
                </a:cxn>
                <a:cxn ang="0">
                  <a:pos x="6" y="1"/>
                </a:cxn>
                <a:cxn ang="0">
                  <a:pos x="0" y="7"/>
                </a:cxn>
                <a:cxn ang="0">
                  <a:pos x="4" y="8"/>
                </a:cxn>
                <a:cxn ang="0">
                  <a:pos x="4" y="0"/>
                </a:cxn>
                <a:cxn ang="0">
                  <a:pos x="4" y="0"/>
                </a:cxn>
                <a:cxn ang="0">
                  <a:pos x="4" y="0"/>
                </a:cxn>
              </a:cxnLst>
              <a:rect l="0" t="0" r="r" b="b"/>
              <a:pathLst>
                <a:path w="6" h="8">
                  <a:moveTo>
                    <a:pt x="4" y="0"/>
                  </a:moveTo>
                  <a:lnTo>
                    <a:pt x="5" y="0"/>
                  </a:lnTo>
                  <a:lnTo>
                    <a:pt x="6" y="1"/>
                  </a:lnTo>
                  <a:lnTo>
                    <a:pt x="0" y="7"/>
                  </a:lnTo>
                  <a:lnTo>
                    <a:pt x="4" y="8"/>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088" name="Freeform 16"/>
            <p:cNvSpPr>
              <a:spLocks/>
            </p:cNvSpPr>
            <p:nvPr userDrawn="1"/>
          </p:nvSpPr>
          <p:spPr bwMode="auto">
            <a:xfrm>
              <a:off x="4860" y="3289"/>
              <a:ext cx="8" cy="111"/>
            </a:xfrm>
            <a:custGeom>
              <a:avLst/>
              <a:gdLst/>
              <a:ahLst/>
              <a:cxnLst>
                <a:cxn ang="0">
                  <a:pos x="0" y="0"/>
                </a:cxn>
                <a:cxn ang="0">
                  <a:pos x="8" y="0"/>
                </a:cxn>
                <a:cxn ang="0">
                  <a:pos x="8" y="111"/>
                </a:cxn>
                <a:cxn ang="0">
                  <a:pos x="0" y="111"/>
                </a:cxn>
                <a:cxn ang="0">
                  <a:pos x="0" y="0"/>
                </a:cxn>
                <a:cxn ang="0">
                  <a:pos x="0" y="0"/>
                </a:cxn>
                <a:cxn ang="0">
                  <a:pos x="0" y="0"/>
                </a:cxn>
              </a:cxnLst>
              <a:rect l="0" t="0" r="r" b="b"/>
              <a:pathLst>
                <a:path w="8" h="111">
                  <a:moveTo>
                    <a:pt x="0" y="0"/>
                  </a:moveTo>
                  <a:lnTo>
                    <a:pt x="8" y="0"/>
                  </a:lnTo>
                  <a:lnTo>
                    <a:pt x="8" y="111"/>
                  </a:lnTo>
                  <a:lnTo>
                    <a:pt x="0" y="11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9" name="Freeform 17"/>
            <p:cNvSpPr>
              <a:spLocks/>
            </p:cNvSpPr>
            <p:nvPr userDrawn="1"/>
          </p:nvSpPr>
          <p:spPr bwMode="auto">
            <a:xfrm>
              <a:off x="4860" y="3398"/>
              <a:ext cx="8" cy="13"/>
            </a:xfrm>
            <a:custGeom>
              <a:avLst/>
              <a:gdLst/>
              <a:ahLst/>
              <a:cxnLst>
                <a:cxn ang="0">
                  <a:pos x="0" y="4"/>
                </a:cxn>
                <a:cxn ang="0">
                  <a:pos x="8" y="13"/>
                </a:cxn>
                <a:cxn ang="0">
                  <a:pos x="8" y="2"/>
                </a:cxn>
                <a:cxn ang="0">
                  <a:pos x="0" y="2"/>
                </a:cxn>
                <a:cxn ang="0">
                  <a:pos x="7" y="0"/>
                </a:cxn>
                <a:cxn ang="0">
                  <a:pos x="0" y="4"/>
                </a:cxn>
                <a:cxn ang="0">
                  <a:pos x="0" y="4"/>
                </a:cxn>
                <a:cxn ang="0">
                  <a:pos x="0" y="4"/>
                </a:cxn>
              </a:cxnLst>
              <a:rect l="0" t="0" r="r" b="b"/>
              <a:pathLst>
                <a:path w="8" h="13">
                  <a:moveTo>
                    <a:pt x="0" y="4"/>
                  </a:moveTo>
                  <a:lnTo>
                    <a:pt x="8" y="13"/>
                  </a:lnTo>
                  <a:lnTo>
                    <a:pt x="8" y="2"/>
                  </a:lnTo>
                  <a:lnTo>
                    <a:pt x="0" y="2"/>
                  </a:lnTo>
                  <a:lnTo>
                    <a:pt x="7" y="0"/>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090" name="Freeform 18"/>
            <p:cNvSpPr>
              <a:spLocks/>
            </p:cNvSpPr>
            <p:nvPr userDrawn="1"/>
          </p:nvSpPr>
          <p:spPr bwMode="auto">
            <a:xfrm>
              <a:off x="4814" y="3284"/>
              <a:ext cx="50" cy="10"/>
            </a:xfrm>
            <a:custGeom>
              <a:avLst/>
              <a:gdLst/>
              <a:ahLst/>
              <a:cxnLst>
                <a:cxn ang="0">
                  <a:pos x="0" y="0"/>
                </a:cxn>
                <a:cxn ang="0">
                  <a:pos x="50" y="0"/>
                </a:cxn>
                <a:cxn ang="0">
                  <a:pos x="50" y="10"/>
                </a:cxn>
                <a:cxn ang="0">
                  <a:pos x="0" y="10"/>
                </a:cxn>
                <a:cxn ang="0">
                  <a:pos x="0" y="0"/>
                </a:cxn>
                <a:cxn ang="0">
                  <a:pos x="0" y="0"/>
                </a:cxn>
                <a:cxn ang="0">
                  <a:pos x="0" y="0"/>
                </a:cxn>
              </a:cxnLst>
              <a:rect l="0" t="0" r="r" b="b"/>
              <a:pathLst>
                <a:path w="50" h="10">
                  <a:moveTo>
                    <a:pt x="0" y="0"/>
                  </a:moveTo>
                  <a:lnTo>
                    <a:pt x="50" y="0"/>
                  </a:lnTo>
                  <a:lnTo>
                    <a:pt x="50" y="10"/>
                  </a:lnTo>
                  <a:lnTo>
                    <a:pt x="0" y="1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1" name="Freeform 19"/>
            <p:cNvSpPr>
              <a:spLocks/>
            </p:cNvSpPr>
            <p:nvPr userDrawn="1"/>
          </p:nvSpPr>
          <p:spPr bwMode="auto">
            <a:xfrm>
              <a:off x="4860" y="3284"/>
              <a:ext cx="8" cy="10"/>
            </a:xfrm>
            <a:custGeom>
              <a:avLst/>
              <a:gdLst/>
              <a:ahLst/>
              <a:cxnLst>
                <a:cxn ang="0">
                  <a:pos x="8" y="5"/>
                </a:cxn>
                <a:cxn ang="0">
                  <a:pos x="8" y="0"/>
                </a:cxn>
                <a:cxn ang="0">
                  <a:pos x="4" y="0"/>
                </a:cxn>
                <a:cxn ang="0">
                  <a:pos x="4" y="10"/>
                </a:cxn>
                <a:cxn ang="0">
                  <a:pos x="0" y="5"/>
                </a:cxn>
                <a:cxn ang="0">
                  <a:pos x="8" y="5"/>
                </a:cxn>
                <a:cxn ang="0">
                  <a:pos x="8" y="5"/>
                </a:cxn>
                <a:cxn ang="0">
                  <a:pos x="8" y="5"/>
                </a:cxn>
              </a:cxnLst>
              <a:rect l="0" t="0" r="r" b="b"/>
              <a:pathLst>
                <a:path w="8" h="10">
                  <a:moveTo>
                    <a:pt x="8" y="5"/>
                  </a:moveTo>
                  <a:lnTo>
                    <a:pt x="8" y="0"/>
                  </a:lnTo>
                  <a:lnTo>
                    <a:pt x="4" y="0"/>
                  </a:lnTo>
                  <a:lnTo>
                    <a:pt x="4" y="10"/>
                  </a:lnTo>
                  <a:lnTo>
                    <a:pt x="0" y="5"/>
                  </a:lnTo>
                  <a:lnTo>
                    <a:pt x="8" y="5"/>
                  </a:lnTo>
                  <a:lnTo>
                    <a:pt x="8" y="5"/>
                  </a:lnTo>
                  <a:lnTo>
                    <a:pt x="8" y="5"/>
                  </a:lnTo>
                  <a:close/>
                </a:path>
              </a:pathLst>
            </a:custGeom>
            <a:solidFill>
              <a:srgbClr val="FFFFFF"/>
            </a:solidFill>
            <a:ln w="9525">
              <a:noFill/>
              <a:round/>
              <a:headEnd/>
              <a:tailEnd/>
            </a:ln>
          </p:spPr>
          <p:txBody>
            <a:bodyPr/>
            <a:lstStyle/>
            <a:p>
              <a:endParaRPr lang="en-US"/>
            </a:p>
          </p:txBody>
        </p:sp>
        <p:sp>
          <p:nvSpPr>
            <p:cNvPr id="3092" name="Freeform 20"/>
            <p:cNvSpPr>
              <a:spLocks/>
            </p:cNvSpPr>
            <p:nvPr userDrawn="1"/>
          </p:nvSpPr>
          <p:spPr bwMode="auto">
            <a:xfrm>
              <a:off x="4810" y="3192"/>
              <a:ext cx="8" cy="97"/>
            </a:xfrm>
            <a:custGeom>
              <a:avLst/>
              <a:gdLst/>
              <a:ahLst/>
              <a:cxnLst>
                <a:cxn ang="0">
                  <a:pos x="0" y="0"/>
                </a:cxn>
                <a:cxn ang="0">
                  <a:pos x="8" y="0"/>
                </a:cxn>
                <a:cxn ang="0">
                  <a:pos x="8" y="97"/>
                </a:cxn>
                <a:cxn ang="0">
                  <a:pos x="0" y="97"/>
                </a:cxn>
                <a:cxn ang="0">
                  <a:pos x="0" y="0"/>
                </a:cxn>
                <a:cxn ang="0">
                  <a:pos x="0" y="0"/>
                </a:cxn>
                <a:cxn ang="0">
                  <a:pos x="0" y="0"/>
                </a:cxn>
              </a:cxnLst>
              <a:rect l="0" t="0" r="r" b="b"/>
              <a:pathLst>
                <a:path w="8" h="97">
                  <a:moveTo>
                    <a:pt x="0" y="0"/>
                  </a:moveTo>
                  <a:lnTo>
                    <a:pt x="8" y="0"/>
                  </a:lnTo>
                  <a:lnTo>
                    <a:pt x="8" y="97"/>
                  </a:lnTo>
                  <a:lnTo>
                    <a:pt x="0" y="97"/>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3" name="Freeform 21"/>
            <p:cNvSpPr>
              <a:spLocks/>
            </p:cNvSpPr>
            <p:nvPr userDrawn="1"/>
          </p:nvSpPr>
          <p:spPr bwMode="auto">
            <a:xfrm>
              <a:off x="4810" y="3284"/>
              <a:ext cx="8" cy="10"/>
            </a:xfrm>
            <a:custGeom>
              <a:avLst/>
              <a:gdLst/>
              <a:ahLst/>
              <a:cxnLst>
                <a:cxn ang="0">
                  <a:pos x="4" y="10"/>
                </a:cxn>
                <a:cxn ang="0">
                  <a:pos x="0" y="10"/>
                </a:cxn>
                <a:cxn ang="0">
                  <a:pos x="0" y="5"/>
                </a:cxn>
                <a:cxn ang="0">
                  <a:pos x="8" y="5"/>
                </a:cxn>
                <a:cxn ang="0">
                  <a:pos x="4" y="0"/>
                </a:cxn>
                <a:cxn ang="0">
                  <a:pos x="4" y="10"/>
                </a:cxn>
                <a:cxn ang="0">
                  <a:pos x="4" y="10"/>
                </a:cxn>
                <a:cxn ang="0">
                  <a:pos x="4" y="10"/>
                </a:cxn>
              </a:cxnLst>
              <a:rect l="0" t="0" r="r" b="b"/>
              <a:pathLst>
                <a:path w="8" h="10">
                  <a:moveTo>
                    <a:pt x="4" y="10"/>
                  </a:moveTo>
                  <a:lnTo>
                    <a:pt x="0" y="10"/>
                  </a:lnTo>
                  <a:lnTo>
                    <a:pt x="0" y="5"/>
                  </a:lnTo>
                  <a:lnTo>
                    <a:pt x="8" y="5"/>
                  </a:lnTo>
                  <a:lnTo>
                    <a:pt x="4" y="0"/>
                  </a:lnTo>
                  <a:lnTo>
                    <a:pt x="4" y="10"/>
                  </a:lnTo>
                  <a:lnTo>
                    <a:pt x="4" y="10"/>
                  </a:lnTo>
                  <a:lnTo>
                    <a:pt x="4" y="10"/>
                  </a:lnTo>
                  <a:close/>
                </a:path>
              </a:pathLst>
            </a:custGeom>
            <a:solidFill>
              <a:srgbClr val="FFFFFF"/>
            </a:solidFill>
            <a:ln w="9525">
              <a:noFill/>
              <a:round/>
              <a:headEnd/>
              <a:tailEnd/>
            </a:ln>
          </p:spPr>
          <p:txBody>
            <a:bodyPr/>
            <a:lstStyle/>
            <a:p>
              <a:endParaRPr lang="en-US"/>
            </a:p>
          </p:txBody>
        </p:sp>
        <p:sp>
          <p:nvSpPr>
            <p:cNvPr id="3094" name="Freeform 22"/>
            <p:cNvSpPr>
              <a:spLocks/>
            </p:cNvSpPr>
            <p:nvPr userDrawn="1"/>
          </p:nvSpPr>
          <p:spPr bwMode="auto">
            <a:xfrm>
              <a:off x="4814" y="3188"/>
              <a:ext cx="204" cy="8"/>
            </a:xfrm>
            <a:custGeom>
              <a:avLst/>
              <a:gdLst/>
              <a:ahLst/>
              <a:cxnLst>
                <a:cxn ang="0">
                  <a:pos x="0" y="0"/>
                </a:cxn>
                <a:cxn ang="0">
                  <a:pos x="0" y="8"/>
                </a:cxn>
                <a:cxn ang="0">
                  <a:pos x="204" y="8"/>
                </a:cxn>
                <a:cxn ang="0">
                  <a:pos x="204" y="0"/>
                </a:cxn>
                <a:cxn ang="0">
                  <a:pos x="0" y="0"/>
                </a:cxn>
                <a:cxn ang="0">
                  <a:pos x="0" y="0"/>
                </a:cxn>
                <a:cxn ang="0">
                  <a:pos x="0" y="0"/>
                </a:cxn>
              </a:cxnLst>
              <a:rect l="0" t="0" r="r" b="b"/>
              <a:pathLst>
                <a:path w="204" h="8">
                  <a:moveTo>
                    <a:pt x="0" y="0"/>
                  </a:moveTo>
                  <a:lnTo>
                    <a:pt x="0" y="8"/>
                  </a:lnTo>
                  <a:lnTo>
                    <a:pt x="204" y="8"/>
                  </a:lnTo>
                  <a:lnTo>
                    <a:pt x="204"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5" name="Freeform 23"/>
            <p:cNvSpPr>
              <a:spLocks/>
            </p:cNvSpPr>
            <p:nvPr userDrawn="1"/>
          </p:nvSpPr>
          <p:spPr bwMode="auto">
            <a:xfrm>
              <a:off x="4810" y="3188"/>
              <a:ext cx="8" cy="8"/>
            </a:xfrm>
            <a:custGeom>
              <a:avLst/>
              <a:gdLst/>
              <a:ahLst/>
              <a:cxnLst>
                <a:cxn ang="0">
                  <a:pos x="0" y="4"/>
                </a:cxn>
                <a:cxn ang="0">
                  <a:pos x="0" y="0"/>
                </a:cxn>
                <a:cxn ang="0">
                  <a:pos x="4" y="0"/>
                </a:cxn>
                <a:cxn ang="0">
                  <a:pos x="4" y="8"/>
                </a:cxn>
                <a:cxn ang="0">
                  <a:pos x="8" y="4"/>
                </a:cxn>
                <a:cxn ang="0">
                  <a:pos x="0" y="4"/>
                </a:cxn>
                <a:cxn ang="0">
                  <a:pos x="0" y="4"/>
                </a:cxn>
                <a:cxn ang="0">
                  <a:pos x="0" y="4"/>
                </a:cxn>
              </a:cxnLst>
              <a:rect l="0" t="0" r="r" b="b"/>
              <a:pathLst>
                <a:path w="8" h="8">
                  <a:moveTo>
                    <a:pt x="0" y="4"/>
                  </a:moveTo>
                  <a:lnTo>
                    <a:pt x="0" y="0"/>
                  </a:lnTo>
                  <a:lnTo>
                    <a:pt x="4" y="0"/>
                  </a:lnTo>
                  <a:lnTo>
                    <a:pt x="4" y="8"/>
                  </a:lnTo>
                  <a:lnTo>
                    <a:pt x="8" y="4"/>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096" name="Freeform 24"/>
            <p:cNvSpPr>
              <a:spLocks/>
            </p:cNvSpPr>
            <p:nvPr userDrawn="1"/>
          </p:nvSpPr>
          <p:spPr bwMode="auto">
            <a:xfrm>
              <a:off x="5014" y="3192"/>
              <a:ext cx="8" cy="97"/>
            </a:xfrm>
            <a:custGeom>
              <a:avLst/>
              <a:gdLst/>
              <a:ahLst/>
              <a:cxnLst>
                <a:cxn ang="0">
                  <a:pos x="0" y="0"/>
                </a:cxn>
                <a:cxn ang="0">
                  <a:pos x="8" y="0"/>
                </a:cxn>
                <a:cxn ang="0">
                  <a:pos x="8" y="97"/>
                </a:cxn>
                <a:cxn ang="0">
                  <a:pos x="0" y="97"/>
                </a:cxn>
                <a:cxn ang="0">
                  <a:pos x="0" y="0"/>
                </a:cxn>
                <a:cxn ang="0">
                  <a:pos x="0" y="0"/>
                </a:cxn>
                <a:cxn ang="0">
                  <a:pos x="0" y="0"/>
                </a:cxn>
              </a:cxnLst>
              <a:rect l="0" t="0" r="r" b="b"/>
              <a:pathLst>
                <a:path w="8" h="97">
                  <a:moveTo>
                    <a:pt x="0" y="0"/>
                  </a:moveTo>
                  <a:lnTo>
                    <a:pt x="8" y="0"/>
                  </a:lnTo>
                  <a:lnTo>
                    <a:pt x="8" y="97"/>
                  </a:lnTo>
                  <a:lnTo>
                    <a:pt x="0" y="97"/>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7" name="Freeform 25"/>
            <p:cNvSpPr>
              <a:spLocks/>
            </p:cNvSpPr>
            <p:nvPr userDrawn="1"/>
          </p:nvSpPr>
          <p:spPr bwMode="auto">
            <a:xfrm>
              <a:off x="5014" y="3188"/>
              <a:ext cx="8" cy="8"/>
            </a:xfrm>
            <a:custGeom>
              <a:avLst/>
              <a:gdLst/>
              <a:ahLst/>
              <a:cxnLst>
                <a:cxn ang="0">
                  <a:pos x="4" y="0"/>
                </a:cxn>
                <a:cxn ang="0">
                  <a:pos x="8" y="0"/>
                </a:cxn>
                <a:cxn ang="0">
                  <a:pos x="8" y="4"/>
                </a:cxn>
                <a:cxn ang="0">
                  <a:pos x="0" y="4"/>
                </a:cxn>
                <a:cxn ang="0">
                  <a:pos x="4" y="8"/>
                </a:cxn>
                <a:cxn ang="0">
                  <a:pos x="4" y="0"/>
                </a:cxn>
                <a:cxn ang="0">
                  <a:pos x="4" y="0"/>
                </a:cxn>
                <a:cxn ang="0">
                  <a:pos x="4" y="0"/>
                </a:cxn>
              </a:cxnLst>
              <a:rect l="0" t="0" r="r" b="b"/>
              <a:pathLst>
                <a:path w="8" h="8">
                  <a:moveTo>
                    <a:pt x="4" y="0"/>
                  </a:moveTo>
                  <a:lnTo>
                    <a:pt x="8" y="0"/>
                  </a:lnTo>
                  <a:lnTo>
                    <a:pt x="8" y="4"/>
                  </a:lnTo>
                  <a:lnTo>
                    <a:pt x="0" y="4"/>
                  </a:lnTo>
                  <a:lnTo>
                    <a:pt x="4" y="8"/>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098" name="Freeform 26"/>
            <p:cNvSpPr>
              <a:spLocks/>
            </p:cNvSpPr>
            <p:nvPr userDrawn="1"/>
          </p:nvSpPr>
          <p:spPr bwMode="auto">
            <a:xfrm>
              <a:off x="4965" y="3285"/>
              <a:ext cx="53" cy="9"/>
            </a:xfrm>
            <a:custGeom>
              <a:avLst/>
              <a:gdLst/>
              <a:ahLst/>
              <a:cxnLst>
                <a:cxn ang="0">
                  <a:pos x="0" y="0"/>
                </a:cxn>
                <a:cxn ang="0">
                  <a:pos x="53" y="0"/>
                </a:cxn>
                <a:cxn ang="0">
                  <a:pos x="53" y="9"/>
                </a:cxn>
                <a:cxn ang="0">
                  <a:pos x="0" y="9"/>
                </a:cxn>
                <a:cxn ang="0">
                  <a:pos x="0" y="0"/>
                </a:cxn>
                <a:cxn ang="0">
                  <a:pos x="0" y="0"/>
                </a:cxn>
                <a:cxn ang="0">
                  <a:pos x="0" y="0"/>
                </a:cxn>
              </a:cxnLst>
              <a:rect l="0" t="0" r="r" b="b"/>
              <a:pathLst>
                <a:path w="53" h="9">
                  <a:moveTo>
                    <a:pt x="0" y="0"/>
                  </a:moveTo>
                  <a:lnTo>
                    <a:pt x="53" y="0"/>
                  </a:lnTo>
                  <a:lnTo>
                    <a:pt x="53" y="9"/>
                  </a:lnTo>
                  <a:lnTo>
                    <a:pt x="0" y="9"/>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9" name="Freeform 27"/>
            <p:cNvSpPr>
              <a:spLocks/>
            </p:cNvSpPr>
            <p:nvPr userDrawn="1"/>
          </p:nvSpPr>
          <p:spPr bwMode="auto">
            <a:xfrm>
              <a:off x="5014" y="3285"/>
              <a:ext cx="8" cy="9"/>
            </a:xfrm>
            <a:custGeom>
              <a:avLst/>
              <a:gdLst/>
              <a:ahLst/>
              <a:cxnLst>
                <a:cxn ang="0">
                  <a:pos x="8" y="4"/>
                </a:cxn>
                <a:cxn ang="0">
                  <a:pos x="8" y="9"/>
                </a:cxn>
                <a:cxn ang="0">
                  <a:pos x="4" y="9"/>
                </a:cxn>
                <a:cxn ang="0">
                  <a:pos x="4" y="0"/>
                </a:cxn>
                <a:cxn ang="0">
                  <a:pos x="0" y="4"/>
                </a:cxn>
                <a:cxn ang="0">
                  <a:pos x="8" y="4"/>
                </a:cxn>
                <a:cxn ang="0">
                  <a:pos x="8" y="4"/>
                </a:cxn>
                <a:cxn ang="0">
                  <a:pos x="8" y="4"/>
                </a:cxn>
              </a:cxnLst>
              <a:rect l="0" t="0" r="r" b="b"/>
              <a:pathLst>
                <a:path w="8" h="9">
                  <a:moveTo>
                    <a:pt x="8" y="4"/>
                  </a:moveTo>
                  <a:lnTo>
                    <a:pt x="8" y="9"/>
                  </a:lnTo>
                  <a:lnTo>
                    <a:pt x="4" y="9"/>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00" name="Freeform 28"/>
            <p:cNvSpPr>
              <a:spLocks/>
            </p:cNvSpPr>
            <p:nvPr userDrawn="1"/>
          </p:nvSpPr>
          <p:spPr bwMode="auto">
            <a:xfrm>
              <a:off x="4962" y="3289"/>
              <a:ext cx="7" cy="242"/>
            </a:xfrm>
            <a:custGeom>
              <a:avLst/>
              <a:gdLst/>
              <a:ahLst/>
              <a:cxnLst>
                <a:cxn ang="0">
                  <a:pos x="7" y="0"/>
                </a:cxn>
                <a:cxn ang="0">
                  <a:pos x="0" y="0"/>
                </a:cxn>
                <a:cxn ang="0">
                  <a:pos x="0" y="121"/>
                </a:cxn>
                <a:cxn ang="0">
                  <a:pos x="0" y="242"/>
                </a:cxn>
                <a:cxn ang="0">
                  <a:pos x="7" y="242"/>
                </a:cxn>
                <a:cxn ang="0">
                  <a:pos x="7" y="121"/>
                </a:cxn>
                <a:cxn ang="0">
                  <a:pos x="7" y="0"/>
                </a:cxn>
                <a:cxn ang="0">
                  <a:pos x="7" y="0"/>
                </a:cxn>
                <a:cxn ang="0">
                  <a:pos x="7" y="0"/>
                </a:cxn>
              </a:cxnLst>
              <a:rect l="0" t="0" r="r" b="b"/>
              <a:pathLst>
                <a:path w="7" h="242">
                  <a:moveTo>
                    <a:pt x="7" y="0"/>
                  </a:moveTo>
                  <a:lnTo>
                    <a:pt x="0" y="0"/>
                  </a:lnTo>
                  <a:lnTo>
                    <a:pt x="0" y="121"/>
                  </a:lnTo>
                  <a:lnTo>
                    <a:pt x="0" y="242"/>
                  </a:lnTo>
                  <a:lnTo>
                    <a:pt x="7" y="242"/>
                  </a:lnTo>
                  <a:lnTo>
                    <a:pt x="7" y="121"/>
                  </a:lnTo>
                  <a:lnTo>
                    <a:pt x="7" y="0"/>
                  </a:lnTo>
                  <a:lnTo>
                    <a:pt x="7" y="0"/>
                  </a:lnTo>
                  <a:lnTo>
                    <a:pt x="7" y="0"/>
                  </a:lnTo>
                  <a:close/>
                </a:path>
              </a:pathLst>
            </a:custGeom>
            <a:solidFill>
              <a:srgbClr val="FFFFFF"/>
            </a:solidFill>
            <a:ln w="9525">
              <a:noFill/>
              <a:round/>
              <a:headEnd/>
              <a:tailEnd/>
            </a:ln>
          </p:spPr>
          <p:txBody>
            <a:bodyPr/>
            <a:lstStyle/>
            <a:p>
              <a:endParaRPr lang="en-US"/>
            </a:p>
          </p:txBody>
        </p:sp>
        <p:sp>
          <p:nvSpPr>
            <p:cNvPr id="3101" name="Freeform 29"/>
            <p:cNvSpPr>
              <a:spLocks/>
            </p:cNvSpPr>
            <p:nvPr userDrawn="1"/>
          </p:nvSpPr>
          <p:spPr bwMode="auto">
            <a:xfrm>
              <a:off x="4962" y="3285"/>
              <a:ext cx="7" cy="9"/>
            </a:xfrm>
            <a:custGeom>
              <a:avLst/>
              <a:gdLst/>
              <a:ahLst/>
              <a:cxnLst>
                <a:cxn ang="0">
                  <a:pos x="3" y="0"/>
                </a:cxn>
                <a:cxn ang="0">
                  <a:pos x="0" y="0"/>
                </a:cxn>
                <a:cxn ang="0">
                  <a:pos x="0" y="4"/>
                </a:cxn>
                <a:cxn ang="0">
                  <a:pos x="7" y="4"/>
                </a:cxn>
                <a:cxn ang="0">
                  <a:pos x="3" y="9"/>
                </a:cxn>
                <a:cxn ang="0">
                  <a:pos x="3" y="0"/>
                </a:cxn>
                <a:cxn ang="0">
                  <a:pos x="3" y="0"/>
                </a:cxn>
                <a:cxn ang="0">
                  <a:pos x="3" y="0"/>
                </a:cxn>
              </a:cxnLst>
              <a:rect l="0" t="0" r="r" b="b"/>
              <a:pathLst>
                <a:path w="7" h="9">
                  <a:moveTo>
                    <a:pt x="3" y="0"/>
                  </a:moveTo>
                  <a:lnTo>
                    <a:pt x="0" y="0"/>
                  </a:lnTo>
                  <a:lnTo>
                    <a:pt x="0" y="4"/>
                  </a:lnTo>
                  <a:lnTo>
                    <a:pt x="7" y="4"/>
                  </a:lnTo>
                  <a:lnTo>
                    <a:pt x="3" y="9"/>
                  </a:lnTo>
                  <a:lnTo>
                    <a:pt x="3" y="0"/>
                  </a:lnTo>
                  <a:lnTo>
                    <a:pt x="3" y="0"/>
                  </a:lnTo>
                  <a:lnTo>
                    <a:pt x="3" y="0"/>
                  </a:lnTo>
                  <a:close/>
                </a:path>
              </a:pathLst>
            </a:custGeom>
            <a:solidFill>
              <a:srgbClr val="FFFFFF"/>
            </a:solidFill>
            <a:ln w="9525">
              <a:noFill/>
              <a:round/>
              <a:headEnd/>
              <a:tailEnd/>
            </a:ln>
          </p:spPr>
          <p:txBody>
            <a:bodyPr/>
            <a:lstStyle/>
            <a:p>
              <a:endParaRPr lang="en-US"/>
            </a:p>
          </p:txBody>
        </p:sp>
        <p:sp>
          <p:nvSpPr>
            <p:cNvPr id="3102" name="Freeform 30"/>
            <p:cNvSpPr>
              <a:spLocks/>
            </p:cNvSpPr>
            <p:nvPr userDrawn="1"/>
          </p:nvSpPr>
          <p:spPr bwMode="auto">
            <a:xfrm>
              <a:off x="4965" y="3526"/>
              <a:ext cx="53" cy="9"/>
            </a:xfrm>
            <a:custGeom>
              <a:avLst/>
              <a:gdLst/>
              <a:ahLst/>
              <a:cxnLst>
                <a:cxn ang="0">
                  <a:pos x="0" y="0"/>
                </a:cxn>
                <a:cxn ang="0">
                  <a:pos x="0" y="7"/>
                </a:cxn>
                <a:cxn ang="0">
                  <a:pos x="53" y="9"/>
                </a:cxn>
                <a:cxn ang="0">
                  <a:pos x="53" y="0"/>
                </a:cxn>
                <a:cxn ang="0">
                  <a:pos x="0" y="0"/>
                </a:cxn>
                <a:cxn ang="0">
                  <a:pos x="0" y="0"/>
                </a:cxn>
                <a:cxn ang="0">
                  <a:pos x="0" y="0"/>
                </a:cxn>
              </a:cxnLst>
              <a:rect l="0" t="0" r="r" b="b"/>
              <a:pathLst>
                <a:path w="53" h="9">
                  <a:moveTo>
                    <a:pt x="0" y="0"/>
                  </a:moveTo>
                  <a:lnTo>
                    <a:pt x="0" y="7"/>
                  </a:lnTo>
                  <a:lnTo>
                    <a:pt x="53" y="9"/>
                  </a:lnTo>
                  <a:lnTo>
                    <a:pt x="53"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3" name="Freeform 31"/>
            <p:cNvSpPr>
              <a:spLocks/>
            </p:cNvSpPr>
            <p:nvPr userDrawn="1"/>
          </p:nvSpPr>
          <p:spPr bwMode="auto">
            <a:xfrm>
              <a:off x="4962" y="3526"/>
              <a:ext cx="7" cy="7"/>
            </a:xfrm>
            <a:custGeom>
              <a:avLst/>
              <a:gdLst/>
              <a:ahLst/>
              <a:cxnLst>
                <a:cxn ang="0">
                  <a:pos x="0" y="5"/>
                </a:cxn>
                <a:cxn ang="0">
                  <a:pos x="0" y="7"/>
                </a:cxn>
                <a:cxn ang="0">
                  <a:pos x="3" y="7"/>
                </a:cxn>
                <a:cxn ang="0">
                  <a:pos x="3" y="0"/>
                </a:cxn>
                <a:cxn ang="0">
                  <a:pos x="7" y="5"/>
                </a:cxn>
                <a:cxn ang="0">
                  <a:pos x="0" y="5"/>
                </a:cxn>
                <a:cxn ang="0">
                  <a:pos x="0" y="5"/>
                </a:cxn>
                <a:cxn ang="0">
                  <a:pos x="0" y="5"/>
                </a:cxn>
              </a:cxnLst>
              <a:rect l="0" t="0" r="r" b="b"/>
              <a:pathLst>
                <a:path w="7" h="7">
                  <a:moveTo>
                    <a:pt x="0" y="5"/>
                  </a:moveTo>
                  <a:lnTo>
                    <a:pt x="0" y="7"/>
                  </a:lnTo>
                  <a:lnTo>
                    <a:pt x="3" y="7"/>
                  </a:lnTo>
                  <a:lnTo>
                    <a:pt x="3" y="0"/>
                  </a:lnTo>
                  <a:lnTo>
                    <a:pt x="7" y="5"/>
                  </a:lnTo>
                  <a:lnTo>
                    <a:pt x="0" y="5"/>
                  </a:lnTo>
                  <a:lnTo>
                    <a:pt x="0" y="5"/>
                  </a:lnTo>
                  <a:lnTo>
                    <a:pt x="0" y="5"/>
                  </a:lnTo>
                  <a:close/>
                </a:path>
              </a:pathLst>
            </a:custGeom>
            <a:solidFill>
              <a:srgbClr val="FFFFFF"/>
            </a:solidFill>
            <a:ln w="9525">
              <a:noFill/>
              <a:round/>
              <a:headEnd/>
              <a:tailEnd/>
            </a:ln>
          </p:spPr>
          <p:txBody>
            <a:bodyPr/>
            <a:lstStyle/>
            <a:p>
              <a:endParaRPr lang="en-US"/>
            </a:p>
          </p:txBody>
        </p:sp>
        <p:sp>
          <p:nvSpPr>
            <p:cNvPr id="3104" name="Freeform 32"/>
            <p:cNvSpPr>
              <a:spLocks/>
            </p:cNvSpPr>
            <p:nvPr userDrawn="1"/>
          </p:nvSpPr>
          <p:spPr bwMode="auto">
            <a:xfrm>
              <a:off x="5014" y="3531"/>
              <a:ext cx="8" cy="93"/>
            </a:xfrm>
            <a:custGeom>
              <a:avLst/>
              <a:gdLst/>
              <a:ahLst/>
              <a:cxnLst>
                <a:cxn ang="0">
                  <a:pos x="0" y="0"/>
                </a:cxn>
                <a:cxn ang="0">
                  <a:pos x="8" y="0"/>
                </a:cxn>
                <a:cxn ang="0">
                  <a:pos x="8" y="93"/>
                </a:cxn>
                <a:cxn ang="0">
                  <a:pos x="0" y="93"/>
                </a:cxn>
                <a:cxn ang="0">
                  <a:pos x="0" y="0"/>
                </a:cxn>
                <a:cxn ang="0">
                  <a:pos x="0" y="0"/>
                </a:cxn>
                <a:cxn ang="0">
                  <a:pos x="0" y="0"/>
                </a:cxn>
              </a:cxnLst>
              <a:rect l="0" t="0" r="r" b="b"/>
              <a:pathLst>
                <a:path w="8" h="93">
                  <a:moveTo>
                    <a:pt x="0" y="0"/>
                  </a:moveTo>
                  <a:lnTo>
                    <a:pt x="8" y="0"/>
                  </a:lnTo>
                  <a:lnTo>
                    <a:pt x="8" y="93"/>
                  </a:lnTo>
                  <a:lnTo>
                    <a:pt x="0" y="93"/>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5" name="Freeform 33"/>
            <p:cNvSpPr>
              <a:spLocks/>
            </p:cNvSpPr>
            <p:nvPr userDrawn="1"/>
          </p:nvSpPr>
          <p:spPr bwMode="auto">
            <a:xfrm>
              <a:off x="5014" y="3526"/>
              <a:ext cx="8" cy="9"/>
            </a:xfrm>
            <a:custGeom>
              <a:avLst/>
              <a:gdLst/>
              <a:ahLst/>
              <a:cxnLst>
                <a:cxn ang="0">
                  <a:pos x="4" y="0"/>
                </a:cxn>
                <a:cxn ang="0">
                  <a:pos x="8" y="0"/>
                </a:cxn>
                <a:cxn ang="0">
                  <a:pos x="8" y="5"/>
                </a:cxn>
                <a:cxn ang="0">
                  <a:pos x="0" y="5"/>
                </a:cxn>
                <a:cxn ang="0">
                  <a:pos x="4" y="9"/>
                </a:cxn>
                <a:cxn ang="0">
                  <a:pos x="4" y="0"/>
                </a:cxn>
                <a:cxn ang="0">
                  <a:pos x="4" y="0"/>
                </a:cxn>
                <a:cxn ang="0">
                  <a:pos x="4" y="0"/>
                </a:cxn>
              </a:cxnLst>
              <a:rect l="0" t="0" r="r" b="b"/>
              <a:pathLst>
                <a:path w="8" h="9">
                  <a:moveTo>
                    <a:pt x="4" y="0"/>
                  </a:moveTo>
                  <a:lnTo>
                    <a:pt x="8" y="0"/>
                  </a:lnTo>
                  <a:lnTo>
                    <a:pt x="8" y="5"/>
                  </a:lnTo>
                  <a:lnTo>
                    <a:pt x="0" y="5"/>
                  </a:lnTo>
                  <a:lnTo>
                    <a:pt x="4" y="9"/>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106" name="Freeform 34"/>
            <p:cNvSpPr>
              <a:spLocks/>
            </p:cNvSpPr>
            <p:nvPr userDrawn="1"/>
          </p:nvSpPr>
          <p:spPr bwMode="auto">
            <a:xfrm>
              <a:off x="4887" y="3620"/>
              <a:ext cx="131" cy="8"/>
            </a:xfrm>
            <a:custGeom>
              <a:avLst/>
              <a:gdLst/>
              <a:ahLst/>
              <a:cxnLst>
                <a:cxn ang="0">
                  <a:pos x="0" y="0"/>
                </a:cxn>
                <a:cxn ang="0">
                  <a:pos x="131" y="0"/>
                </a:cxn>
                <a:cxn ang="0">
                  <a:pos x="131" y="8"/>
                </a:cxn>
                <a:cxn ang="0">
                  <a:pos x="0" y="8"/>
                </a:cxn>
                <a:cxn ang="0">
                  <a:pos x="0" y="0"/>
                </a:cxn>
                <a:cxn ang="0">
                  <a:pos x="0" y="0"/>
                </a:cxn>
                <a:cxn ang="0">
                  <a:pos x="0" y="0"/>
                </a:cxn>
              </a:cxnLst>
              <a:rect l="0" t="0" r="r" b="b"/>
              <a:pathLst>
                <a:path w="131" h="8">
                  <a:moveTo>
                    <a:pt x="0" y="0"/>
                  </a:moveTo>
                  <a:lnTo>
                    <a:pt x="131" y="0"/>
                  </a:lnTo>
                  <a:lnTo>
                    <a:pt x="131"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7" name="Freeform 35"/>
            <p:cNvSpPr>
              <a:spLocks/>
            </p:cNvSpPr>
            <p:nvPr userDrawn="1"/>
          </p:nvSpPr>
          <p:spPr bwMode="auto">
            <a:xfrm>
              <a:off x="5014" y="3620"/>
              <a:ext cx="8" cy="8"/>
            </a:xfrm>
            <a:custGeom>
              <a:avLst/>
              <a:gdLst/>
              <a:ahLst/>
              <a:cxnLst>
                <a:cxn ang="0">
                  <a:pos x="8" y="4"/>
                </a:cxn>
                <a:cxn ang="0">
                  <a:pos x="8" y="8"/>
                </a:cxn>
                <a:cxn ang="0">
                  <a:pos x="4" y="8"/>
                </a:cxn>
                <a:cxn ang="0">
                  <a:pos x="4" y="0"/>
                </a:cxn>
                <a:cxn ang="0">
                  <a:pos x="0" y="4"/>
                </a:cxn>
                <a:cxn ang="0">
                  <a:pos x="8" y="4"/>
                </a:cxn>
                <a:cxn ang="0">
                  <a:pos x="8" y="4"/>
                </a:cxn>
                <a:cxn ang="0">
                  <a:pos x="8" y="4"/>
                </a:cxn>
              </a:cxnLst>
              <a:rect l="0" t="0" r="r" b="b"/>
              <a:pathLst>
                <a:path w="8" h="8">
                  <a:moveTo>
                    <a:pt x="8" y="4"/>
                  </a:moveTo>
                  <a:lnTo>
                    <a:pt x="8" y="8"/>
                  </a:lnTo>
                  <a:lnTo>
                    <a:pt x="4" y="8"/>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08" name="Freeform 36"/>
            <p:cNvSpPr>
              <a:spLocks/>
            </p:cNvSpPr>
            <p:nvPr userDrawn="1"/>
          </p:nvSpPr>
          <p:spPr bwMode="auto">
            <a:xfrm>
              <a:off x="4726" y="3426"/>
              <a:ext cx="164" cy="201"/>
            </a:xfrm>
            <a:custGeom>
              <a:avLst/>
              <a:gdLst/>
              <a:ahLst/>
              <a:cxnLst>
                <a:cxn ang="0">
                  <a:pos x="159" y="201"/>
                </a:cxn>
                <a:cxn ang="0">
                  <a:pos x="164" y="195"/>
                </a:cxn>
                <a:cxn ang="0">
                  <a:pos x="5" y="0"/>
                </a:cxn>
                <a:cxn ang="0">
                  <a:pos x="0" y="5"/>
                </a:cxn>
                <a:cxn ang="0">
                  <a:pos x="159" y="201"/>
                </a:cxn>
                <a:cxn ang="0">
                  <a:pos x="159" y="201"/>
                </a:cxn>
                <a:cxn ang="0">
                  <a:pos x="159" y="201"/>
                </a:cxn>
              </a:cxnLst>
              <a:rect l="0" t="0" r="r" b="b"/>
              <a:pathLst>
                <a:path w="164" h="201">
                  <a:moveTo>
                    <a:pt x="159" y="201"/>
                  </a:moveTo>
                  <a:lnTo>
                    <a:pt x="164" y="195"/>
                  </a:lnTo>
                  <a:lnTo>
                    <a:pt x="5" y="0"/>
                  </a:lnTo>
                  <a:lnTo>
                    <a:pt x="0" y="5"/>
                  </a:lnTo>
                  <a:lnTo>
                    <a:pt x="159" y="201"/>
                  </a:lnTo>
                  <a:lnTo>
                    <a:pt x="159" y="201"/>
                  </a:lnTo>
                  <a:lnTo>
                    <a:pt x="159" y="201"/>
                  </a:lnTo>
                  <a:close/>
                </a:path>
              </a:pathLst>
            </a:custGeom>
            <a:solidFill>
              <a:srgbClr val="FFFFFF"/>
            </a:solidFill>
            <a:ln w="9525">
              <a:noFill/>
              <a:round/>
              <a:headEnd/>
              <a:tailEnd/>
            </a:ln>
          </p:spPr>
          <p:txBody>
            <a:bodyPr/>
            <a:lstStyle/>
            <a:p>
              <a:endParaRPr lang="en-US"/>
            </a:p>
          </p:txBody>
        </p:sp>
        <p:sp>
          <p:nvSpPr>
            <p:cNvPr id="3109" name="Freeform 37"/>
            <p:cNvSpPr>
              <a:spLocks/>
            </p:cNvSpPr>
            <p:nvPr userDrawn="1"/>
          </p:nvSpPr>
          <p:spPr bwMode="auto">
            <a:xfrm>
              <a:off x="4885" y="3620"/>
              <a:ext cx="5" cy="8"/>
            </a:xfrm>
            <a:custGeom>
              <a:avLst/>
              <a:gdLst/>
              <a:ahLst/>
              <a:cxnLst>
                <a:cxn ang="0">
                  <a:pos x="2" y="8"/>
                </a:cxn>
                <a:cxn ang="0">
                  <a:pos x="0" y="8"/>
                </a:cxn>
                <a:cxn ang="0">
                  <a:pos x="0" y="7"/>
                </a:cxn>
                <a:cxn ang="0">
                  <a:pos x="5" y="1"/>
                </a:cxn>
                <a:cxn ang="0">
                  <a:pos x="2" y="0"/>
                </a:cxn>
                <a:cxn ang="0">
                  <a:pos x="2" y="8"/>
                </a:cxn>
                <a:cxn ang="0">
                  <a:pos x="2" y="8"/>
                </a:cxn>
                <a:cxn ang="0">
                  <a:pos x="2" y="8"/>
                </a:cxn>
              </a:cxnLst>
              <a:rect l="0" t="0" r="r" b="b"/>
              <a:pathLst>
                <a:path w="5" h="8">
                  <a:moveTo>
                    <a:pt x="2" y="8"/>
                  </a:moveTo>
                  <a:lnTo>
                    <a:pt x="0" y="8"/>
                  </a:lnTo>
                  <a:lnTo>
                    <a:pt x="0" y="7"/>
                  </a:lnTo>
                  <a:lnTo>
                    <a:pt x="5" y="1"/>
                  </a:lnTo>
                  <a:lnTo>
                    <a:pt x="2" y="0"/>
                  </a:lnTo>
                  <a:lnTo>
                    <a:pt x="2" y="8"/>
                  </a:lnTo>
                  <a:lnTo>
                    <a:pt x="2" y="8"/>
                  </a:lnTo>
                  <a:lnTo>
                    <a:pt x="2" y="8"/>
                  </a:lnTo>
                  <a:close/>
                </a:path>
              </a:pathLst>
            </a:custGeom>
            <a:solidFill>
              <a:srgbClr val="FFFFFF"/>
            </a:solidFill>
            <a:ln w="9525">
              <a:noFill/>
              <a:round/>
              <a:headEnd/>
              <a:tailEnd/>
            </a:ln>
          </p:spPr>
          <p:txBody>
            <a:bodyPr/>
            <a:lstStyle/>
            <a:p>
              <a:endParaRPr lang="en-US"/>
            </a:p>
          </p:txBody>
        </p:sp>
        <p:sp>
          <p:nvSpPr>
            <p:cNvPr id="3110" name="Freeform 38"/>
            <p:cNvSpPr>
              <a:spLocks/>
            </p:cNvSpPr>
            <p:nvPr userDrawn="1"/>
          </p:nvSpPr>
          <p:spPr bwMode="auto">
            <a:xfrm>
              <a:off x="4724" y="3429"/>
              <a:ext cx="9" cy="102"/>
            </a:xfrm>
            <a:custGeom>
              <a:avLst/>
              <a:gdLst/>
              <a:ahLst/>
              <a:cxnLst>
                <a:cxn ang="0">
                  <a:pos x="0" y="0"/>
                </a:cxn>
                <a:cxn ang="0">
                  <a:pos x="9" y="0"/>
                </a:cxn>
                <a:cxn ang="0">
                  <a:pos x="9" y="102"/>
                </a:cxn>
                <a:cxn ang="0">
                  <a:pos x="0" y="102"/>
                </a:cxn>
                <a:cxn ang="0">
                  <a:pos x="0" y="0"/>
                </a:cxn>
                <a:cxn ang="0">
                  <a:pos x="0" y="0"/>
                </a:cxn>
                <a:cxn ang="0">
                  <a:pos x="0" y="0"/>
                </a:cxn>
              </a:cxnLst>
              <a:rect l="0" t="0" r="r" b="b"/>
              <a:pathLst>
                <a:path w="9" h="102">
                  <a:moveTo>
                    <a:pt x="0" y="0"/>
                  </a:moveTo>
                  <a:lnTo>
                    <a:pt x="9" y="0"/>
                  </a:lnTo>
                  <a:lnTo>
                    <a:pt x="9" y="102"/>
                  </a:lnTo>
                  <a:lnTo>
                    <a:pt x="0" y="102"/>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1" name="Freeform 39"/>
            <p:cNvSpPr>
              <a:spLocks/>
            </p:cNvSpPr>
            <p:nvPr userDrawn="1"/>
          </p:nvSpPr>
          <p:spPr bwMode="auto">
            <a:xfrm>
              <a:off x="4724" y="3418"/>
              <a:ext cx="9" cy="13"/>
            </a:xfrm>
            <a:custGeom>
              <a:avLst/>
              <a:gdLst/>
              <a:ahLst/>
              <a:cxnLst>
                <a:cxn ang="0">
                  <a:pos x="7" y="8"/>
                </a:cxn>
                <a:cxn ang="0">
                  <a:pos x="0" y="0"/>
                </a:cxn>
                <a:cxn ang="0">
                  <a:pos x="0" y="11"/>
                </a:cxn>
                <a:cxn ang="0">
                  <a:pos x="9" y="11"/>
                </a:cxn>
                <a:cxn ang="0">
                  <a:pos x="2" y="13"/>
                </a:cxn>
                <a:cxn ang="0">
                  <a:pos x="7" y="8"/>
                </a:cxn>
                <a:cxn ang="0">
                  <a:pos x="7" y="8"/>
                </a:cxn>
                <a:cxn ang="0">
                  <a:pos x="7" y="8"/>
                </a:cxn>
              </a:cxnLst>
              <a:rect l="0" t="0" r="r" b="b"/>
              <a:pathLst>
                <a:path w="9" h="13">
                  <a:moveTo>
                    <a:pt x="7" y="8"/>
                  </a:moveTo>
                  <a:lnTo>
                    <a:pt x="0" y="0"/>
                  </a:lnTo>
                  <a:lnTo>
                    <a:pt x="0" y="11"/>
                  </a:lnTo>
                  <a:lnTo>
                    <a:pt x="9" y="11"/>
                  </a:lnTo>
                  <a:lnTo>
                    <a:pt x="2" y="13"/>
                  </a:lnTo>
                  <a:lnTo>
                    <a:pt x="7" y="8"/>
                  </a:lnTo>
                  <a:lnTo>
                    <a:pt x="7" y="8"/>
                  </a:lnTo>
                  <a:lnTo>
                    <a:pt x="7" y="8"/>
                  </a:lnTo>
                  <a:close/>
                </a:path>
              </a:pathLst>
            </a:custGeom>
            <a:solidFill>
              <a:srgbClr val="FFFFFF"/>
            </a:solidFill>
            <a:ln w="9525">
              <a:noFill/>
              <a:round/>
              <a:headEnd/>
              <a:tailEnd/>
            </a:ln>
          </p:spPr>
          <p:txBody>
            <a:bodyPr/>
            <a:lstStyle/>
            <a:p>
              <a:endParaRPr lang="en-US"/>
            </a:p>
          </p:txBody>
        </p:sp>
        <p:sp>
          <p:nvSpPr>
            <p:cNvPr id="3112" name="Freeform 40"/>
            <p:cNvSpPr>
              <a:spLocks/>
            </p:cNvSpPr>
            <p:nvPr userDrawn="1"/>
          </p:nvSpPr>
          <p:spPr bwMode="auto">
            <a:xfrm>
              <a:off x="4728" y="3526"/>
              <a:ext cx="45" cy="9"/>
            </a:xfrm>
            <a:custGeom>
              <a:avLst/>
              <a:gdLst/>
              <a:ahLst/>
              <a:cxnLst>
                <a:cxn ang="0">
                  <a:pos x="0" y="0"/>
                </a:cxn>
                <a:cxn ang="0">
                  <a:pos x="45" y="0"/>
                </a:cxn>
                <a:cxn ang="0">
                  <a:pos x="45" y="9"/>
                </a:cxn>
                <a:cxn ang="0">
                  <a:pos x="0" y="9"/>
                </a:cxn>
                <a:cxn ang="0">
                  <a:pos x="0" y="0"/>
                </a:cxn>
                <a:cxn ang="0">
                  <a:pos x="0" y="0"/>
                </a:cxn>
                <a:cxn ang="0">
                  <a:pos x="0" y="0"/>
                </a:cxn>
              </a:cxnLst>
              <a:rect l="0" t="0" r="r" b="b"/>
              <a:pathLst>
                <a:path w="45" h="9">
                  <a:moveTo>
                    <a:pt x="0" y="0"/>
                  </a:moveTo>
                  <a:lnTo>
                    <a:pt x="45" y="0"/>
                  </a:lnTo>
                  <a:lnTo>
                    <a:pt x="45" y="9"/>
                  </a:lnTo>
                  <a:lnTo>
                    <a:pt x="0" y="9"/>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3" name="Freeform 41"/>
            <p:cNvSpPr>
              <a:spLocks/>
            </p:cNvSpPr>
            <p:nvPr userDrawn="1"/>
          </p:nvSpPr>
          <p:spPr bwMode="auto">
            <a:xfrm>
              <a:off x="4724" y="3526"/>
              <a:ext cx="9" cy="9"/>
            </a:xfrm>
            <a:custGeom>
              <a:avLst/>
              <a:gdLst/>
              <a:ahLst/>
              <a:cxnLst>
                <a:cxn ang="0">
                  <a:pos x="0" y="5"/>
                </a:cxn>
                <a:cxn ang="0">
                  <a:pos x="0" y="9"/>
                </a:cxn>
                <a:cxn ang="0">
                  <a:pos x="4" y="9"/>
                </a:cxn>
                <a:cxn ang="0">
                  <a:pos x="4" y="0"/>
                </a:cxn>
                <a:cxn ang="0">
                  <a:pos x="9" y="5"/>
                </a:cxn>
                <a:cxn ang="0">
                  <a:pos x="0" y="5"/>
                </a:cxn>
                <a:cxn ang="0">
                  <a:pos x="0" y="5"/>
                </a:cxn>
                <a:cxn ang="0">
                  <a:pos x="0" y="5"/>
                </a:cxn>
              </a:cxnLst>
              <a:rect l="0" t="0" r="r" b="b"/>
              <a:pathLst>
                <a:path w="9" h="9">
                  <a:moveTo>
                    <a:pt x="0" y="5"/>
                  </a:moveTo>
                  <a:lnTo>
                    <a:pt x="0" y="9"/>
                  </a:lnTo>
                  <a:lnTo>
                    <a:pt x="4" y="9"/>
                  </a:lnTo>
                  <a:lnTo>
                    <a:pt x="4" y="0"/>
                  </a:lnTo>
                  <a:lnTo>
                    <a:pt x="9" y="5"/>
                  </a:lnTo>
                  <a:lnTo>
                    <a:pt x="0" y="5"/>
                  </a:lnTo>
                  <a:lnTo>
                    <a:pt x="0" y="5"/>
                  </a:lnTo>
                  <a:lnTo>
                    <a:pt x="0" y="5"/>
                  </a:lnTo>
                  <a:close/>
                </a:path>
              </a:pathLst>
            </a:custGeom>
            <a:solidFill>
              <a:srgbClr val="FFFFFF"/>
            </a:solidFill>
            <a:ln w="9525">
              <a:noFill/>
              <a:round/>
              <a:headEnd/>
              <a:tailEnd/>
            </a:ln>
          </p:spPr>
          <p:txBody>
            <a:bodyPr/>
            <a:lstStyle/>
            <a:p>
              <a:endParaRPr lang="en-US"/>
            </a:p>
          </p:txBody>
        </p:sp>
        <p:sp>
          <p:nvSpPr>
            <p:cNvPr id="3114" name="Freeform 42"/>
            <p:cNvSpPr>
              <a:spLocks/>
            </p:cNvSpPr>
            <p:nvPr userDrawn="1"/>
          </p:nvSpPr>
          <p:spPr bwMode="auto">
            <a:xfrm>
              <a:off x="4769" y="3531"/>
              <a:ext cx="8" cy="93"/>
            </a:xfrm>
            <a:custGeom>
              <a:avLst/>
              <a:gdLst/>
              <a:ahLst/>
              <a:cxnLst>
                <a:cxn ang="0">
                  <a:pos x="0" y="0"/>
                </a:cxn>
                <a:cxn ang="0">
                  <a:pos x="8" y="0"/>
                </a:cxn>
                <a:cxn ang="0">
                  <a:pos x="8" y="93"/>
                </a:cxn>
                <a:cxn ang="0">
                  <a:pos x="0" y="93"/>
                </a:cxn>
                <a:cxn ang="0">
                  <a:pos x="0" y="0"/>
                </a:cxn>
                <a:cxn ang="0">
                  <a:pos x="0" y="0"/>
                </a:cxn>
                <a:cxn ang="0">
                  <a:pos x="0" y="0"/>
                </a:cxn>
              </a:cxnLst>
              <a:rect l="0" t="0" r="r" b="b"/>
              <a:pathLst>
                <a:path w="8" h="93">
                  <a:moveTo>
                    <a:pt x="0" y="0"/>
                  </a:moveTo>
                  <a:lnTo>
                    <a:pt x="8" y="0"/>
                  </a:lnTo>
                  <a:lnTo>
                    <a:pt x="8" y="93"/>
                  </a:lnTo>
                  <a:lnTo>
                    <a:pt x="0" y="93"/>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5" name="Freeform 43"/>
            <p:cNvSpPr>
              <a:spLocks/>
            </p:cNvSpPr>
            <p:nvPr userDrawn="1"/>
          </p:nvSpPr>
          <p:spPr bwMode="auto">
            <a:xfrm>
              <a:off x="4769" y="3526"/>
              <a:ext cx="8" cy="9"/>
            </a:xfrm>
            <a:custGeom>
              <a:avLst/>
              <a:gdLst/>
              <a:ahLst/>
              <a:cxnLst>
                <a:cxn ang="0">
                  <a:pos x="4" y="0"/>
                </a:cxn>
                <a:cxn ang="0">
                  <a:pos x="8" y="0"/>
                </a:cxn>
                <a:cxn ang="0">
                  <a:pos x="8" y="5"/>
                </a:cxn>
                <a:cxn ang="0">
                  <a:pos x="0" y="5"/>
                </a:cxn>
                <a:cxn ang="0">
                  <a:pos x="4" y="9"/>
                </a:cxn>
                <a:cxn ang="0">
                  <a:pos x="4" y="0"/>
                </a:cxn>
                <a:cxn ang="0">
                  <a:pos x="4" y="0"/>
                </a:cxn>
                <a:cxn ang="0">
                  <a:pos x="4" y="0"/>
                </a:cxn>
              </a:cxnLst>
              <a:rect l="0" t="0" r="r" b="b"/>
              <a:pathLst>
                <a:path w="8" h="9">
                  <a:moveTo>
                    <a:pt x="4" y="0"/>
                  </a:moveTo>
                  <a:lnTo>
                    <a:pt x="8" y="0"/>
                  </a:lnTo>
                  <a:lnTo>
                    <a:pt x="8" y="5"/>
                  </a:lnTo>
                  <a:lnTo>
                    <a:pt x="0" y="5"/>
                  </a:lnTo>
                  <a:lnTo>
                    <a:pt x="4" y="9"/>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116" name="Freeform 44"/>
            <p:cNvSpPr>
              <a:spLocks/>
            </p:cNvSpPr>
            <p:nvPr userDrawn="1"/>
          </p:nvSpPr>
          <p:spPr bwMode="auto">
            <a:xfrm>
              <a:off x="4579" y="3620"/>
              <a:ext cx="194" cy="8"/>
            </a:xfrm>
            <a:custGeom>
              <a:avLst/>
              <a:gdLst/>
              <a:ahLst/>
              <a:cxnLst>
                <a:cxn ang="0">
                  <a:pos x="0" y="0"/>
                </a:cxn>
                <a:cxn ang="0">
                  <a:pos x="194" y="0"/>
                </a:cxn>
                <a:cxn ang="0">
                  <a:pos x="194" y="8"/>
                </a:cxn>
                <a:cxn ang="0">
                  <a:pos x="0" y="8"/>
                </a:cxn>
                <a:cxn ang="0">
                  <a:pos x="0" y="0"/>
                </a:cxn>
                <a:cxn ang="0">
                  <a:pos x="0" y="0"/>
                </a:cxn>
                <a:cxn ang="0">
                  <a:pos x="0" y="0"/>
                </a:cxn>
              </a:cxnLst>
              <a:rect l="0" t="0" r="r" b="b"/>
              <a:pathLst>
                <a:path w="194" h="8">
                  <a:moveTo>
                    <a:pt x="0" y="0"/>
                  </a:moveTo>
                  <a:lnTo>
                    <a:pt x="194" y="0"/>
                  </a:lnTo>
                  <a:lnTo>
                    <a:pt x="194"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7" name="Freeform 45"/>
            <p:cNvSpPr>
              <a:spLocks/>
            </p:cNvSpPr>
            <p:nvPr userDrawn="1"/>
          </p:nvSpPr>
          <p:spPr bwMode="auto">
            <a:xfrm>
              <a:off x="4769" y="3620"/>
              <a:ext cx="8" cy="8"/>
            </a:xfrm>
            <a:custGeom>
              <a:avLst/>
              <a:gdLst/>
              <a:ahLst/>
              <a:cxnLst>
                <a:cxn ang="0">
                  <a:pos x="8" y="4"/>
                </a:cxn>
                <a:cxn ang="0">
                  <a:pos x="8" y="8"/>
                </a:cxn>
                <a:cxn ang="0">
                  <a:pos x="4" y="8"/>
                </a:cxn>
                <a:cxn ang="0">
                  <a:pos x="4" y="0"/>
                </a:cxn>
                <a:cxn ang="0">
                  <a:pos x="0" y="4"/>
                </a:cxn>
                <a:cxn ang="0">
                  <a:pos x="8" y="4"/>
                </a:cxn>
                <a:cxn ang="0">
                  <a:pos x="8" y="4"/>
                </a:cxn>
                <a:cxn ang="0">
                  <a:pos x="8" y="4"/>
                </a:cxn>
              </a:cxnLst>
              <a:rect l="0" t="0" r="r" b="b"/>
              <a:pathLst>
                <a:path w="8" h="8">
                  <a:moveTo>
                    <a:pt x="8" y="4"/>
                  </a:moveTo>
                  <a:lnTo>
                    <a:pt x="8" y="8"/>
                  </a:lnTo>
                  <a:lnTo>
                    <a:pt x="4" y="8"/>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18" name="Freeform 46"/>
            <p:cNvSpPr>
              <a:spLocks/>
            </p:cNvSpPr>
            <p:nvPr userDrawn="1"/>
          </p:nvSpPr>
          <p:spPr bwMode="auto">
            <a:xfrm>
              <a:off x="4575" y="3529"/>
              <a:ext cx="8" cy="95"/>
            </a:xfrm>
            <a:custGeom>
              <a:avLst/>
              <a:gdLst/>
              <a:ahLst/>
              <a:cxnLst>
                <a:cxn ang="0">
                  <a:pos x="0" y="95"/>
                </a:cxn>
                <a:cxn ang="0">
                  <a:pos x="8" y="95"/>
                </a:cxn>
                <a:cxn ang="0">
                  <a:pos x="8" y="0"/>
                </a:cxn>
                <a:cxn ang="0">
                  <a:pos x="0" y="0"/>
                </a:cxn>
                <a:cxn ang="0">
                  <a:pos x="0" y="95"/>
                </a:cxn>
                <a:cxn ang="0">
                  <a:pos x="0" y="95"/>
                </a:cxn>
                <a:cxn ang="0">
                  <a:pos x="0" y="95"/>
                </a:cxn>
              </a:cxnLst>
              <a:rect l="0" t="0" r="r" b="b"/>
              <a:pathLst>
                <a:path w="8" h="95">
                  <a:moveTo>
                    <a:pt x="0" y="95"/>
                  </a:moveTo>
                  <a:lnTo>
                    <a:pt x="8" y="95"/>
                  </a:lnTo>
                  <a:lnTo>
                    <a:pt x="8" y="0"/>
                  </a:lnTo>
                  <a:lnTo>
                    <a:pt x="0" y="0"/>
                  </a:lnTo>
                  <a:lnTo>
                    <a:pt x="0" y="95"/>
                  </a:lnTo>
                  <a:lnTo>
                    <a:pt x="0" y="95"/>
                  </a:lnTo>
                  <a:lnTo>
                    <a:pt x="0" y="95"/>
                  </a:lnTo>
                  <a:close/>
                </a:path>
              </a:pathLst>
            </a:custGeom>
            <a:solidFill>
              <a:srgbClr val="FFFFFF"/>
            </a:solidFill>
            <a:ln w="9525">
              <a:noFill/>
              <a:round/>
              <a:headEnd/>
              <a:tailEnd/>
            </a:ln>
          </p:spPr>
          <p:txBody>
            <a:bodyPr/>
            <a:lstStyle/>
            <a:p>
              <a:endParaRPr lang="en-US"/>
            </a:p>
          </p:txBody>
        </p:sp>
        <p:sp>
          <p:nvSpPr>
            <p:cNvPr id="3119" name="Freeform 47"/>
            <p:cNvSpPr>
              <a:spLocks/>
            </p:cNvSpPr>
            <p:nvPr userDrawn="1"/>
          </p:nvSpPr>
          <p:spPr bwMode="auto">
            <a:xfrm>
              <a:off x="4575" y="3620"/>
              <a:ext cx="8" cy="8"/>
            </a:xfrm>
            <a:custGeom>
              <a:avLst/>
              <a:gdLst/>
              <a:ahLst/>
              <a:cxnLst>
                <a:cxn ang="0">
                  <a:pos x="4" y="8"/>
                </a:cxn>
                <a:cxn ang="0">
                  <a:pos x="0" y="8"/>
                </a:cxn>
                <a:cxn ang="0">
                  <a:pos x="0" y="4"/>
                </a:cxn>
                <a:cxn ang="0">
                  <a:pos x="8" y="4"/>
                </a:cxn>
                <a:cxn ang="0">
                  <a:pos x="4" y="0"/>
                </a:cxn>
                <a:cxn ang="0">
                  <a:pos x="4" y="8"/>
                </a:cxn>
                <a:cxn ang="0">
                  <a:pos x="4" y="8"/>
                </a:cxn>
                <a:cxn ang="0">
                  <a:pos x="4" y="8"/>
                </a:cxn>
              </a:cxnLst>
              <a:rect l="0" t="0" r="r" b="b"/>
              <a:pathLst>
                <a:path w="8" h="8">
                  <a:moveTo>
                    <a:pt x="4" y="8"/>
                  </a:moveTo>
                  <a:lnTo>
                    <a:pt x="0" y="8"/>
                  </a:lnTo>
                  <a:lnTo>
                    <a:pt x="0" y="4"/>
                  </a:lnTo>
                  <a:lnTo>
                    <a:pt x="8"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0" name="Freeform 48"/>
            <p:cNvSpPr>
              <a:spLocks/>
            </p:cNvSpPr>
            <p:nvPr userDrawn="1"/>
          </p:nvSpPr>
          <p:spPr bwMode="auto">
            <a:xfrm>
              <a:off x="4579" y="3525"/>
              <a:ext cx="48" cy="8"/>
            </a:xfrm>
            <a:custGeom>
              <a:avLst/>
              <a:gdLst/>
              <a:ahLst/>
              <a:cxnLst>
                <a:cxn ang="0">
                  <a:pos x="0" y="0"/>
                </a:cxn>
                <a:cxn ang="0">
                  <a:pos x="48" y="0"/>
                </a:cxn>
                <a:cxn ang="0">
                  <a:pos x="48" y="8"/>
                </a:cxn>
                <a:cxn ang="0">
                  <a:pos x="0" y="8"/>
                </a:cxn>
                <a:cxn ang="0">
                  <a:pos x="0" y="0"/>
                </a:cxn>
                <a:cxn ang="0">
                  <a:pos x="0" y="0"/>
                </a:cxn>
                <a:cxn ang="0">
                  <a:pos x="0" y="0"/>
                </a:cxn>
              </a:cxnLst>
              <a:rect l="0" t="0" r="r" b="b"/>
              <a:pathLst>
                <a:path w="48" h="8">
                  <a:moveTo>
                    <a:pt x="0" y="0"/>
                  </a:moveTo>
                  <a:lnTo>
                    <a:pt x="48" y="0"/>
                  </a:lnTo>
                  <a:lnTo>
                    <a:pt x="48"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1" name="Freeform 49"/>
            <p:cNvSpPr>
              <a:spLocks/>
            </p:cNvSpPr>
            <p:nvPr userDrawn="1"/>
          </p:nvSpPr>
          <p:spPr bwMode="auto">
            <a:xfrm>
              <a:off x="4575" y="3525"/>
              <a:ext cx="8" cy="8"/>
            </a:xfrm>
            <a:custGeom>
              <a:avLst/>
              <a:gdLst/>
              <a:ahLst/>
              <a:cxnLst>
                <a:cxn ang="0">
                  <a:pos x="0" y="4"/>
                </a:cxn>
                <a:cxn ang="0">
                  <a:pos x="0" y="0"/>
                </a:cxn>
                <a:cxn ang="0">
                  <a:pos x="4" y="0"/>
                </a:cxn>
                <a:cxn ang="0">
                  <a:pos x="4" y="8"/>
                </a:cxn>
                <a:cxn ang="0">
                  <a:pos x="8" y="4"/>
                </a:cxn>
                <a:cxn ang="0">
                  <a:pos x="0" y="4"/>
                </a:cxn>
                <a:cxn ang="0">
                  <a:pos x="0" y="4"/>
                </a:cxn>
                <a:cxn ang="0">
                  <a:pos x="0" y="4"/>
                </a:cxn>
              </a:cxnLst>
              <a:rect l="0" t="0" r="r" b="b"/>
              <a:pathLst>
                <a:path w="8" h="8">
                  <a:moveTo>
                    <a:pt x="0" y="4"/>
                  </a:moveTo>
                  <a:lnTo>
                    <a:pt x="0" y="0"/>
                  </a:lnTo>
                  <a:lnTo>
                    <a:pt x="4" y="0"/>
                  </a:lnTo>
                  <a:lnTo>
                    <a:pt x="4" y="8"/>
                  </a:lnTo>
                  <a:lnTo>
                    <a:pt x="8" y="4"/>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122" name="Freeform 50"/>
            <p:cNvSpPr>
              <a:spLocks/>
            </p:cNvSpPr>
            <p:nvPr userDrawn="1"/>
          </p:nvSpPr>
          <p:spPr bwMode="auto">
            <a:xfrm>
              <a:off x="4623" y="3288"/>
              <a:ext cx="8" cy="241"/>
            </a:xfrm>
            <a:custGeom>
              <a:avLst/>
              <a:gdLst/>
              <a:ahLst/>
              <a:cxnLst>
                <a:cxn ang="0">
                  <a:pos x="0" y="0"/>
                </a:cxn>
                <a:cxn ang="0">
                  <a:pos x="8" y="0"/>
                </a:cxn>
                <a:cxn ang="0">
                  <a:pos x="8" y="241"/>
                </a:cxn>
                <a:cxn ang="0">
                  <a:pos x="0" y="241"/>
                </a:cxn>
                <a:cxn ang="0">
                  <a:pos x="0" y="0"/>
                </a:cxn>
                <a:cxn ang="0">
                  <a:pos x="0" y="0"/>
                </a:cxn>
                <a:cxn ang="0">
                  <a:pos x="0" y="0"/>
                </a:cxn>
              </a:cxnLst>
              <a:rect l="0" t="0" r="r" b="b"/>
              <a:pathLst>
                <a:path w="8" h="241">
                  <a:moveTo>
                    <a:pt x="0" y="0"/>
                  </a:moveTo>
                  <a:lnTo>
                    <a:pt x="8" y="0"/>
                  </a:lnTo>
                  <a:lnTo>
                    <a:pt x="8" y="241"/>
                  </a:lnTo>
                  <a:lnTo>
                    <a:pt x="0" y="24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3" name="Freeform 51"/>
            <p:cNvSpPr>
              <a:spLocks/>
            </p:cNvSpPr>
            <p:nvPr userDrawn="1"/>
          </p:nvSpPr>
          <p:spPr bwMode="auto">
            <a:xfrm>
              <a:off x="4623" y="3525"/>
              <a:ext cx="8" cy="8"/>
            </a:xfrm>
            <a:custGeom>
              <a:avLst/>
              <a:gdLst/>
              <a:ahLst/>
              <a:cxnLst>
                <a:cxn ang="0">
                  <a:pos x="4" y="8"/>
                </a:cxn>
                <a:cxn ang="0">
                  <a:pos x="8" y="8"/>
                </a:cxn>
                <a:cxn ang="0">
                  <a:pos x="8" y="4"/>
                </a:cxn>
                <a:cxn ang="0">
                  <a:pos x="0" y="4"/>
                </a:cxn>
                <a:cxn ang="0">
                  <a:pos x="4" y="0"/>
                </a:cxn>
                <a:cxn ang="0">
                  <a:pos x="4" y="8"/>
                </a:cxn>
                <a:cxn ang="0">
                  <a:pos x="4" y="8"/>
                </a:cxn>
                <a:cxn ang="0">
                  <a:pos x="4" y="8"/>
                </a:cxn>
              </a:cxnLst>
              <a:rect l="0" t="0" r="r" b="b"/>
              <a:pathLst>
                <a:path w="8" h="8">
                  <a:moveTo>
                    <a:pt x="4" y="8"/>
                  </a:moveTo>
                  <a:lnTo>
                    <a:pt x="8" y="8"/>
                  </a:lnTo>
                  <a:lnTo>
                    <a:pt x="8" y="4"/>
                  </a:lnTo>
                  <a:lnTo>
                    <a:pt x="0"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4" name="Freeform 52"/>
            <p:cNvSpPr>
              <a:spLocks/>
            </p:cNvSpPr>
            <p:nvPr userDrawn="1"/>
          </p:nvSpPr>
          <p:spPr bwMode="auto">
            <a:xfrm>
              <a:off x="4580" y="3284"/>
              <a:ext cx="47" cy="8"/>
            </a:xfrm>
            <a:custGeom>
              <a:avLst/>
              <a:gdLst/>
              <a:ahLst/>
              <a:cxnLst>
                <a:cxn ang="0">
                  <a:pos x="0" y="0"/>
                </a:cxn>
                <a:cxn ang="0">
                  <a:pos x="47" y="0"/>
                </a:cxn>
                <a:cxn ang="0">
                  <a:pos x="47" y="8"/>
                </a:cxn>
                <a:cxn ang="0">
                  <a:pos x="0" y="8"/>
                </a:cxn>
                <a:cxn ang="0">
                  <a:pos x="0" y="0"/>
                </a:cxn>
                <a:cxn ang="0">
                  <a:pos x="0" y="0"/>
                </a:cxn>
                <a:cxn ang="0">
                  <a:pos x="0" y="0"/>
                </a:cxn>
              </a:cxnLst>
              <a:rect l="0" t="0" r="r" b="b"/>
              <a:pathLst>
                <a:path w="47" h="8">
                  <a:moveTo>
                    <a:pt x="0" y="0"/>
                  </a:moveTo>
                  <a:lnTo>
                    <a:pt x="47" y="0"/>
                  </a:lnTo>
                  <a:lnTo>
                    <a:pt x="47"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5" name="Freeform 53"/>
            <p:cNvSpPr>
              <a:spLocks/>
            </p:cNvSpPr>
            <p:nvPr userDrawn="1"/>
          </p:nvSpPr>
          <p:spPr bwMode="auto">
            <a:xfrm>
              <a:off x="4623" y="3284"/>
              <a:ext cx="8" cy="8"/>
            </a:xfrm>
            <a:custGeom>
              <a:avLst/>
              <a:gdLst/>
              <a:ahLst/>
              <a:cxnLst>
                <a:cxn ang="0">
                  <a:pos x="8" y="4"/>
                </a:cxn>
                <a:cxn ang="0">
                  <a:pos x="8" y="0"/>
                </a:cxn>
                <a:cxn ang="0">
                  <a:pos x="4" y="0"/>
                </a:cxn>
                <a:cxn ang="0">
                  <a:pos x="4" y="8"/>
                </a:cxn>
                <a:cxn ang="0">
                  <a:pos x="0" y="4"/>
                </a:cxn>
                <a:cxn ang="0">
                  <a:pos x="8" y="4"/>
                </a:cxn>
                <a:cxn ang="0">
                  <a:pos x="8" y="4"/>
                </a:cxn>
                <a:cxn ang="0">
                  <a:pos x="8" y="4"/>
                </a:cxn>
              </a:cxnLst>
              <a:rect l="0" t="0" r="r" b="b"/>
              <a:pathLst>
                <a:path w="8" h="8">
                  <a:moveTo>
                    <a:pt x="8" y="4"/>
                  </a:moveTo>
                  <a:lnTo>
                    <a:pt x="8" y="0"/>
                  </a:lnTo>
                  <a:lnTo>
                    <a:pt x="4" y="0"/>
                  </a:lnTo>
                  <a:lnTo>
                    <a:pt x="4" y="8"/>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26" name="Freeform 54"/>
            <p:cNvSpPr>
              <a:spLocks/>
            </p:cNvSpPr>
            <p:nvPr userDrawn="1"/>
          </p:nvSpPr>
          <p:spPr bwMode="auto">
            <a:xfrm>
              <a:off x="4576" y="3193"/>
              <a:ext cx="9" cy="95"/>
            </a:xfrm>
            <a:custGeom>
              <a:avLst/>
              <a:gdLst/>
              <a:ahLst/>
              <a:cxnLst>
                <a:cxn ang="0">
                  <a:pos x="0" y="0"/>
                </a:cxn>
                <a:cxn ang="0">
                  <a:pos x="9" y="0"/>
                </a:cxn>
                <a:cxn ang="0">
                  <a:pos x="9" y="95"/>
                </a:cxn>
                <a:cxn ang="0">
                  <a:pos x="0" y="95"/>
                </a:cxn>
                <a:cxn ang="0">
                  <a:pos x="0" y="0"/>
                </a:cxn>
                <a:cxn ang="0">
                  <a:pos x="0" y="0"/>
                </a:cxn>
                <a:cxn ang="0">
                  <a:pos x="0" y="0"/>
                </a:cxn>
              </a:cxnLst>
              <a:rect l="0" t="0" r="r" b="b"/>
              <a:pathLst>
                <a:path w="9" h="95">
                  <a:moveTo>
                    <a:pt x="0" y="0"/>
                  </a:moveTo>
                  <a:lnTo>
                    <a:pt x="9" y="0"/>
                  </a:lnTo>
                  <a:lnTo>
                    <a:pt x="9" y="95"/>
                  </a:lnTo>
                  <a:lnTo>
                    <a:pt x="0" y="95"/>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7" name="Freeform 55"/>
            <p:cNvSpPr>
              <a:spLocks/>
            </p:cNvSpPr>
            <p:nvPr userDrawn="1"/>
          </p:nvSpPr>
          <p:spPr bwMode="auto">
            <a:xfrm>
              <a:off x="4576" y="3284"/>
              <a:ext cx="9" cy="8"/>
            </a:xfrm>
            <a:custGeom>
              <a:avLst/>
              <a:gdLst/>
              <a:ahLst/>
              <a:cxnLst>
                <a:cxn ang="0">
                  <a:pos x="4" y="8"/>
                </a:cxn>
                <a:cxn ang="0">
                  <a:pos x="0" y="8"/>
                </a:cxn>
                <a:cxn ang="0">
                  <a:pos x="0" y="4"/>
                </a:cxn>
                <a:cxn ang="0">
                  <a:pos x="9" y="4"/>
                </a:cxn>
                <a:cxn ang="0">
                  <a:pos x="4" y="0"/>
                </a:cxn>
                <a:cxn ang="0">
                  <a:pos x="4" y="8"/>
                </a:cxn>
                <a:cxn ang="0">
                  <a:pos x="4" y="8"/>
                </a:cxn>
                <a:cxn ang="0">
                  <a:pos x="4" y="8"/>
                </a:cxn>
              </a:cxnLst>
              <a:rect l="0" t="0" r="r" b="b"/>
              <a:pathLst>
                <a:path w="9" h="8">
                  <a:moveTo>
                    <a:pt x="4" y="8"/>
                  </a:moveTo>
                  <a:lnTo>
                    <a:pt x="0" y="8"/>
                  </a:lnTo>
                  <a:lnTo>
                    <a:pt x="0" y="4"/>
                  </a:lnTo>
                  <a:lnTo>
                    <a:pt x="9"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8" name="Freeform 56"/>
            <p:cNvSpPr>
              <a:spLocks/>
            </p:cNvSpPr>
            <p:nvPr userDrawn="1"/>
          </p:nvSpPr>
          <p:spPr bwMode="auto">
            <a:xfrm>
              <a:off x="4576" y="3191"/>
              <a:ext cx="9" cy="8"/>
            </a:xfrm>
            <a:custGeom>
              <a:avLst/>
              <a:gdLst/>
              <a:ahLst/>
              <a:cxnLst>
                <a:cxn ang="0">
                  <a:pos x="0" y="2"/>
                </a:cxn>
                <a:cxn ang="0">
                  <a:pos x="0" y="0"/>
                </a:cxn>
                <a:cxn ang="0">
                  <a:pos x="4" y="0"/>
                </a:cxn>
                <a:cxn ang="0">
                  <a:pos x="4" y="8"/>
                </a:cxn>
                <a:cxn ang="0">
                  <a:pos x="9" y="2"/>
                </a:cxn>
                <a:cxn ang="0">
                  <a:pos x="0" y="2"/>
                </a:cxn>
                <a:cxn ang="0">
                  <a:pos x="0" y="2"/>
                </a:cxn>
                <a:cxn ang="0">
                  <a:pos x="0" y="2"/>
                </a:cxn>
              </a:cxnLst>
              <a:rect l="0" t="0" r="r" b="b"/>
              <a:pathLst>
                <a:path w="9" h="8">
                  <a:moveTo>
                    <a:pt x="0" y="2"/>
                  </a:moveTo>
                  <a:lnTo>
                    <a:pt x="0" y="0"/>
                  </a:lnTo>
                  <a:lnTo>
                    <a:pt x="4" y="0"/>
                  </a:lnTo>
                  <a:lnTo>
                    <a:pt x="4" y="8"/>
                  </a:lnTo>
                  <a:lnTo>
                    <a:pt x="9" y="2"/>
                  </a:lnTo>
                  <a:lnTo>
                    <a:pt x="0" y="2"/>
                  </a:lnTo>
                  <a:lnTo>
                    <a:pt x="0" y="2"/>
                  </a:lnTo>
                  <a:lnTo>
                    <a:pt x="0" y="2"/>
                  </a:lnTo>
                  <a:close/>
                </a:path>
              </a:pathLst>
            </a:custGeom>
            <a:solidFill>
              <a:srgbClr val="FFFFFF"/>
            </a:solidFill>
            <a:ln w="9525">
              <a:noFill/>
              <a:round/>
              <a:headEnd/>
              <a:tailEnd/>
            </a:ln>
          </p:spPr>
          <p:txBody>
            <a:bodyPr/>
            <a:lstStyle/>
            <a:p>
              <a:endParaRPr lang="en-US"/>
            </a:p>
          </p:txBody>
        </p:sp>
        <p:sp>
          <p:nvSpPr>
            <p:cNvPr id="3129" name="Oval 57"/>
            <p:cNvSpPr>
              <a:spLocks noChangeArrowheads="1"/>
            </p:cNvSpPr>
            <p:nvPr userDrawn="1"/>
          </p:nvSpPr>
          <p:spPr bwMode="auto">
            <a:xfrm>
              <a:off x="5040" y="3577"/>
              <a:ext cx="49" cy="50"/>
            </a:xfrm>
            <a:prstGeom prst="ellipse">
              <a:avLst/>
            </a:prstGeom>
            <a:noFill/>
            <a:ln w="1588">
              <a:solidFill>
                <a:srgbClr val="FFFFFF"/>
              </a:solidFill>
              <a:round/>
              <a:headEnd/>
              <a:tailEnd/>
            </a:ln>
          </p:spPr>
          <p:txBody>
            <a:bodyPr/>
            <a:lstStyle/>
            <a:p>
              <a:endParaRPr lang="en-US"/>
            </a:p>
          </p:txBody>
        </p:sp>
        <p:sp>
          <p:nvSpPr>
            <p:cNvPr id="3130" name="Rectangle 58"/>
            <p:cNvSpPr>
              <a:spLocks noChangeArrowheads="1"/>
            </p:cNvSpPr>
            <p:nvPr userDrawn="1"/>
          </p:nvSpPr>
          <p:spPr bwMode="auto">
            <a:xfrm>
              <a:off x="5053" y="3578"/>
              <a:ext cx="35" cy="48"/>
            </a:xfrm>
            <a:prstGeom prst="rect">
              <a:avLst/>
            </a:prstGeom>
            <a:noFill/>
            <a:ln w="9525">
              <a:noFill/>
              <a:miter lim="800000"/>
              <a:headEnd/>
              <a:tailEnd/>
            </a:ln>
          </p:spPr>
          <p:txBody>
            <a:bodyPr lIns="0" tIns="0" rIns="0" bIns="0">
              <a:spAutoFit/>
            </a:bodyPr>
            <a:lstStyle/>
            <a:p>
              <a:r>
                <a:rPr lang="en-US" sz="500">
                  <a:solidFill>
                    <a:srgbClr val="FFFFFF"/>
                  </a:solidFill>
                  <a:latin typeface="URWGroteskT" pitchFamily="2" charset="0"/>
                </a:rPr>
                <a:t>R</a:t>
              </a:r>
              <a:endParaRPr lang="en-US" sz="2000"/>
            </a:p>
          </p:txBody>
        </p:sp>
      </p:grpSp>
      <p:sp>
        <p:nvSpPr>
          <p:cNvPr id="3131" name="Text Box 59"/>
          <p:cNvSpPr txBox="1">
            <a:spLocks noChangeArrowheads="1"/>
          </p:cNvSpPr>
          <p:nvPr/>
        </p:nvSpPr>
        <p:spPr bwMode="auto">
          <a:xfrm>
            <a:off x="165100" y="58738"/>
            <a:ext cx="2478088" cy="336550"/>
          </a:xfrm>
          <a:prstGeom prst="rect">
            <a:avLst/>
          </a:prstGeom>
          <a:noFill/>
          <a:ln w="9525">
            <a:noFill/>
            <a:miter lim="800000"/>
            <a:headEnd/>
            <a:tailEnd/>
          </a:ln>
          <a:effectLst/>
        </p:spPr>
        <p:txBody>
          <a:bodyPr wrap="none">
            <a:spAutoFit/>
          </a:bodyPr>
          <a:lstStyle/>
          <a:p>
            <a:r>
              <a:rPr lang="en-US" sz="1600">
                <a:solidFill>
                  <a:schemeClr val="bg1"/>
                </a:solidFill>
                <a:latin typeface="Minion" pitchFamily="82" charset="0"/>
              </a:rPr>
              <a:t>School of Natural Resources</a:t>
            </a:r>
          </a:p>
        </p:txBody>
      </p:sp>
      <p:graphicFrame>
        <p:nvGraphicFramePr>
          <p:cNvPr id="3132" name="Object 60"/>
          <p:cNvGraphicFramePr>
            <a:graphicFrameLocks noChangeAspect="1"/>
          </p:cNvGraphicFramePr>
          <p:nvPr/>
        </p:nvGraphicFramePr>
        <p:xfrm>
          <a:off x="0" y="0"/>
          <a:ext cx="9144000" cy="6886575"/>
        </p:xfrm>
        <a:graphic>
          <a:graphicData uri="http://schemas.openxmlformats.org/presentationml/2006/ole">
            <mc:AlternateContent xmlns:mc="http://schemas.openxmlformats.org/markup-compatibility/2006">
              <mc:Choice xmlns:v="urn:schemas-microsoft-com:vml" Requires="v">
                <p:oleObj spid="_x0000_s7251" name="Drawing" r:id="rId14" imgW="8486570" imgH="6391102" progId="Canvas.Drawing.7">
                  <p:embed/>
                </p:oleObj>
              </mc:Choice>
              <mc:Fallback>
                <p:oleObj name="Drawing" r:id="rId14" imgW="8486570" imgH="6391102" progId="Canvas.Drawing.7">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8509069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2">
                <a:lumMod val="67000"/>
              </a:schemeClr>
            </a:gs>
            <a:gs pos="71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080" name="Text Box 8"/>
          <p:cNvSpPr txBox="1">
            <a:spLocks noChangeArrowheads="1"/>
          </p:cNvSpPr>
          <p:nvPr/>
        </p:nvSpPr>
        <p:spPr bwMode="auto">
          <a:xfrm>
            <a:off x="1588" y="6516688"/>
            <a:ext cx="2786062" cy="336550"/>
          </a:xfrm>
          <a:prstGeom prst="rect">
            <a:avLst/>
          </a:prstGeom>
          <a:noFill/>
          <a:ln w="9525">
            <a:noFill/>
            <a:miter lim="800000"/>
            <a:headEnd/>
            <a:tailEnd/>
          </a:ln>
          <a:effectLst/>
        </p:spPr>
        <p:txBody>
          <a:bodyPr wrap="none">
            <a:spAutoFit/>
          </a:bodyPr>
          <a:lstStyle/>
          <a:p>
            <a:r>
              <a:rPr lang="en-US" sz="1600">
                <a:solidFill>
                  <a:schemeClr val="bg1"/>
                </a:solidFill>
                <a:latin typeface="Minion" pitchFamily="82" charset="0"/>
              </a:rPr>
              <a:t>University of Nebraska</a:t>
            </a:r>
            <a:r>
              <a:rPr lang="en-US" sz="1600">
                <a:solidFill>
                  <a:schemeClr val="bg1"/>
                </a:solidFill>
                <a:latin typeface="Symbol" pitchFamily="18" charset="2"/>
              </a:rPr>
              <a:t>-</a:t>
            </a:r>
            <a:r>
              <a:rPr lang="en-US" sz="1600">
                <a:solidFill>
                  <a:schemeClr val="bg1"/>
                </a:solidFill>
                <a:latin typeface="Minion" pitchFamily="82" charset="0"/>
              </a:rPr>
              <a:t>Lincoln</a:t>
            </a:r>
          </a:p>
        </p:txBody>
      </p:sp>
      <p:grpSp>
        <p:nvGrpSpPr>
          <p:cNvPr id="3081" name="Group 9"/>
          <p:cNvGrpSpPr>
            <a:grpSpLocks/>
          </p:cNvGrpSpPr>
          <p:nvPr/>
        </p:nvGrpSpPr>
        <p:grpSpPr bwMode="auto">
          <a:xfrm>
            <a:off x="914400" y="5727700"/>
            <a:ext cx="819150" cy="704850"/>
            <a:chOff x="4575" y="3188"/>
            <a:chExt cx="516" cy="444"/>
          </a:xfrm>
        </p:grpSpPr>
        <p:sp>
          <p:nvSpPr>
            <p:cNvPr id="3082" name="AutoShape 10"/>
            <p:cNvSpPr>
              <a:spLocks noChangeAspect="1" noChangeArrowheads="1" noTextEdit="1"/>
            </p:cNvSpPr>
            <p:nvPr userDrawn="1"/>
          </p:nvSpPr>
          <p:spPr bwMode="auto">
            <a:xfrm>
              <a:off x="4575" y="3188"/>
              <a:ext cx="516" cy="444"/>
            </a:xfrm>
            <a:prstGeom prst="rect">
              <a:avLst/>
            </a:prstGeom>
            <a:noFill/>
            <a:ln w="9525">
              <a:noFill/>
              <a:miter lim="800000"/>
              <a:headEnd/>
              <a:tailEnd/>
            </a:ln>
          </p:spPr>
          <p:txBody>
            <a:bodyPr/>
            <a:lstStyle/>
            <a:p>
              <a:endParaRPr lang="en-US"/>
            </a:p>
          </p:txBody>
        </p:sp>
        <p:sp>
          <p:nvSpPr>
            <p:cNvPr id="3083" name="Freeform 11"/>
            <p:cNvSpPr>
              <a:spLocks/>
            </p:cNvSpPr>
            <p:nvPr userDrawn="1"/>
          </p:nvSpPr>
          <p:spPr bwMode="auto">
            <a:xfrm>
              <a:off x="4976" y="3573"/>
              <a:ext cx="5" cy="1"/>
            </a:xfrm>
            <a:custGeom>
              <a:avLst/>
              <a:gdLst/>
              <a:ahLst/>
              <a:cxnLst>
                <a:cxn ang="0">
                  <a:pos x="0" y="0"/>
                </a:cxn>
                <a:cxn ang="0">
                  <a:pos x="5" y="1"/>
                </a:cxn>
                <a:cxn ang="0">
                  <a:pos x="5" y="1"/>
                </a:cxn>
                <a:cxn ang="0">
                  <a:pos x="0" y="1"/>
                </a:cxn>
                <a:cxn ang="0">
                  <a:pos x="0" y="0"/>
                </a:cxn>
                <a:cxn ang="0">
                  <a:pos x="0" y="0"/>
                </a:cxn>
                <a:cxn ang="0">
                  <a:pos x="0" y="0"/>
                </a:cxn>
              </a:cxnLst>
              <a:rect l="0" t="0" r="r" b="b"/>
              <a:pathLst>
                <a:path w="5" h="1">
                  <a:moveTo>
                    <a:pt x="0" y="0"/>
                  </a:moveTo>
                  <a:lnTo>
                    <a:pt x="5" y="1"/>
                  </a:lnTo>
                  <a:lnTo>
                    <a:pt x="5" y="1"/>
                  </a:lnTo>
                  <a:lnTo>
                    <a:pt x="0" y="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4" name="Freeform 12"/>
            <p:cNvSpPr>
              <a:spLocks/>
            </p:cNvSpPr>
            <p:nvPr userDrawn="1"/>
          </p:nvSpPr>
          <p:spPr bwMode="auto">
            <a:xfrm>
              <a:off x="4579" y="3192"/>
              <a:ext cx="439" cy="432"/>
            </a:xfrm>
            <a:custGeom>
              <a:avLst/>
              <a:gdLst/>
              <a:ahLst/>
              <a:cxnLst>
                <a:cxn ang="0">
                  <a:pos x="285" y="208"/>
                </a:cxn>
                <a:cxn ang="0">
                  <a:pos x="235" y="0"/>
                </a:cxn>
                <a:cxn ang="0">
                  <a:pos x="386" y="97"/>
                </a:cxn>
                <a:cxn ang="0">
                  <a:pos x="439" y="339"/>
                </a:cxn>
                <a:cxn ang="0">
                  <a:pos x="149" y="237"/>
                </a:cxn>
                <a:cxn ang="0">
                  <a:pos x="194" y="432"/>
                </a:cxn>
                <a:cxn ang="0">
                  <a:pos x="48" y="337"/>
                </a:cxn>
                <a:cxn ang="0">
                  <a:pos x="1" y="96"/>
                </a:cxn>
                <a:cxn ang="0">
                  <a:pos x="278" y="43"/>
                </a:cxn>
                <a:cxn ang="0">
                  <a:pos x="382" y="55"/>
                </a:cxn>
                <a:cxn ang="0">
                  <a:pos x="375" y="55"/>
                </a:cxn>
                <a:cxn ang="0">
                  <a:pos x="367" y="58"/>
                </a:cxn>
                <a:cxn ang="0">
                  <a:pos x="361" y="60"/>
                </a:cxn>
                <a:cxn ang="0">
                  <a:pos x="357" y="63"/>
                </a:cxn>
                <a:cxn ang="0">
                  <a:pos x="353" y="69"/>
                </a:cxn>
                <a:cxn ang="0">
                  <a:pos x="350" y="75"/>
                </a:cxn>
                <a:cxn ang="0">
                  <a:pos x="348" y="86"/>
                </a:cxn>
                <a:cxn ang="0">
                  <a:pos x="348" y="93"/>
                </a:cxn>
                <a:cxn ang="0">
                  <a:pos x="348" y="333"/>
                </a:cxn>
                <a:cxn ang="0">
                  <a:pos x="350" y="344"/>
                </a:cxn>
                <a:cxn ang="0">
                  <a:pos x="353" y="352"/>
                </a:cxn>
                <a:cxn ang="0">
                  <a:pos x="359" y="361"/>
                </a:cxn>
                <a:cxn ang="0">
                  <a:pos x="364" y="366"/>
                </a:cxn>
                <a:cxn ang="0">
                  <a:pos x="369" y="371"/>
                </a:cxn>
                <a:cxn ang="0">
                  <a:pos x="378" y="376"/>
                </a:cxn>
                <a:cxn ang="0">
                  <a:pos x="386" y="378"/>
                </a:cxn>
                <a:cxn ang="0">
                  <a:pos x="397" y="378"/>
                </a:cxn>
                <a:cxn ang="0">
                  <a:pos x="322" y="392"/>
                </a:cxn>
                <a:cxn ang="0">
                  <a:pos x="289" y="350"/>
                </a:cxn>
                <a:cxn ang="0">
                  <a:pos x="111" y="345"/>
                </a:cxn>
                <a:cxn ang="0">
                  <a:pos x="111" y="352"/>
                </a:cxn>
                <a:cxn ang="0">
                  <a:pos x="113" y="359"/>
                </a:cxn>
                <a:cxn ang="0">
                  <a:pos x="115" y="366"/>
                </a:cxn>
                <a:cxn ang="0">
                  <a:pos x="120" y="371"/>
                </a:cxn>
                <a:cxn ang="0">
                  <a:pos x="125" y="377"/>
                </a:cxn>
                <a:cxn ang="0">
                  <a:pos x="132" y="378"/>
                </a:cxn>
                <a:cxn ang="0">
                  <a:pos x="143" y="380"/>
                </a:cxn>
                <a:cxn ang="0">
                  <a:pos x="41" y="391"/>
                </a:cxn>
                <a:cxn ang="0">
                  <a:pos x="60" y="380"/>
                </a:cxn>
                <a:cxn ang="0">
                  <a:pos x="68" y="378"/>
                </a:cxn>
                <a:cxn ang="0">
                  <a:pos x="76" y="374"/>
                </a:cxn>
                <a:cxn ang="0">
                  <a:pos x="80" y="370"/>
                </a:cxn>
                <a:cxn ang="0">
                  <a:pos x="86" y="362"/>
                </a:cxn>
                <a:cxn ang="0">
                  <a:pos x="87" y="354"/>
                </a:cxn>
                <a:cxn ang="0">
                  <a:pos x="88" y="344"/>
                </a:cxn>
                <a:cxn ang="0">
                  <a:pos x="87" y="86"/>
                </a:cxn>
                <a:cxn ang="0">
                  <a:pos x="87" y="82"/>
                </a:cxn>
                <a:cxn ang="0">
                  <a:pos x="82" y="75"/>
                </a:cxn>
                <a:cxn ang="0">
                  <a:pos x="76" y="70"/>
                </a:cxn>
                <a:cxn ang="0">
                  <a:pos x="65" y="63"/>
                </a:cxn>
                <a:cxn ang="0">
                  <a:pos x="54" y="58"/>
                </a:cxn>
                <a:cxn ang="0">
                  <a:pos x="44" y="55"/>
                </a:cxn>
                <a:cxn ang="0">
                  <a:pos x="41" y="44"/>
                </a:cxn>
                <a:cxn ang="0">
                  <a:pos x="325" y="313"/>
                </a:cxn>
                <a:cxn ang="0">
                  <a:pos x="325" y="84"/>
                </a:cxn>
                <a:cxn ang="0">
                  <a:pos x="322" y="75"/>
                </a:cxn>
                <a:cxn ang="0">
                  <a:pos x="321" y="69"/>
                </a:cxn>
                <a:cxn ang="0">
                  <a:pos x="316" y="63"/>
                </a:cxn>
                <a:cxn ang="0">
                  <a:pos x="311" y="59"/>
                </a:cxn>
                <a:cxn ang="0">
                  <a:pos x="303" y="56"/>
                </a:cxn>
                <a:cxn ang="0">
                  <a:pos x="292" y="55"/>
                </a:cxn>
                <a:cxn ang="0">
                  <a:pos x="278" y="43"/>
                </a:cxn>
              </a:cxnLst>
              <a:rect l="0" t="0" r="r" b="b"/>
              <a:pathLst>
                <a:path w="439" h="432">
                  <a:moveTo>
                    <a:pt x="1" y="1"/>
                  </a:moveTo>
                  <a:lnTo>
                    <a:pt x="128" y="3"/>
                  </a:lnTo>
                  <a:lnTo>
                    <a:pt x="285" y="208"/>
                  </a:lnTo>
                  <a:lnTo>
                    <a:pt x="285" y="97"/>
                  </a:lnTo>
                  <a:lnTo>
                    <a:pt x="235" y="97"/>
                  </a:lnTo>
                  <a:lnTo>
                    <a:pt x="235" y="0"/>
                  </a:lnTo>
                  <a:lnTo>
                    <a:pt x="439" y="0"/>
                  </a:lnTo>
                  <a:lnTo>
                    <a:pt x="439" y="97"/>
                  </a:lnTo>
                  <a:lnTo>
                    <a:pt x="386" y="97"/>
                  </a:lnTo>
                  <a:lnTo>
                    <a:pt x="386" y="218"/>
                  </a:lnTo>
                  <a:lnTo>
                    <a:pt x="386" y="339"/>
                  </a:lnTo>
                  <a:lnTo>
                    <a:pt x="439" y="339"/>
                  </a:lnTo>
                  <a:lnTo>
                    <a:pt x="439" y="432"/>
                  </a:lnTo>
                  <a:lnTo>
                    <a:pt x="308" y="432"/>
                  </a:lnTo>
                  <a:lnTo>
                    <a:pt x="149" y="237"/>
                  </a:lnTo>
                  <a:lnTo>
                    <a:pt x="149" y="339"/>
                  </a:lnTo>
                  <a:lnTo>
                    <a:pt x="194" y="339"/>
                  </a:lnTo>
                  <a:lnTo>
                    <a:pt x="194" y="432"/>
                  </a:lnTo>
                  <a:lnTo>
                    <a:pt x="0" y="432"/>
                  </a:lnTo>
                  <a:lnTo>
                    <a:pt x="0" y="337"/>
                  </a:lnTo>
                  <a:lnTo>
                    <a:pt x="48" y="337"/>
                  </a:lnTo>
                  <a:lnTo>
                    <a:pt x="48" y="217"/>
                  </a:lnTo>
                  <a:lnTo>
                    <a:pt x="48" y="96"/>
                  </a:lnTo>
                  <a:lnTo>
                    <a:pt x="1" y="96"/>
                  </a:lnTo>
                  <a:lnTo>
                    <a:pt x="1" y="1"/>
                  </a:lnTo>
                  <a:lnTo>
                    <a:pt x="1" y="1"/>
                  </a:lnTo>
                  <a:lnTo>
                    <a:pt x="278" y="43"/>
                  </a:lnTo>
                  <a:lnTo>
                    <a:pt x="394" y="43"/>
                  </a:lnTo>
                  <a:lnTo>
                    <a:pt x="394" y="55"/>
                  </a:lnTo>
                  <a:lnTo>
                    <a:pt x="382" y="55"/>
                  </a:lnTo>
                  <a:lnTo>
                    <a:pt x="378" y="55"/>
                  </a:lnTo>
                  <a:lnTo>
                    <a:pt x="376" y="55"/>
                  </a:lnTo>
                  <a:lnTo>
                    <a:pt x="375" y="55"/>
                  </a:lnTo>
                  <a:lnTo>
                    <a:pt x="371" y="55"/>
                  </a:lnTo>
                  <a:lnTo>
                    <a:pt x="368" y="56"/>
                  </a:lnTo>
                  <a:lnTo>
                    <a:pt x="367" y="58"/>
                  </a:lnTo>
                  <a:lnTo>
                    <a:pt x="364" y="58"/>
                  </a:lnTo>
                  <a:lnTo>
                    <a:pt x="361" y="60"/>
                  </a:lnTo>
                  <a:lnTo>
                    <a:pt x="361" y="60"/>
                  </a:lnTo>
                  <a:lnTo>
                    <a:pt x="359" y="62"/>
                  </a:lnTo>
                  <a:lnTo>
                    <a:pt x="359" y="63"/>
                  </a:lnTo>
                  <a:lnTo>
                    <a:pt x="357" y="63"/>
                  </a:lnTo>
                  <a:lnTo>
                    <a:pt x="356" y="65"/>
                  </a:lnTo>
                  <a:lnTo>
                    <a:pt x="354" y="66"/>
                  </a:lnTo>
                  <a:lnTo>
                    <a:pt x="353" y="69"/>
                  </a:lnTo>
                  <a:lnTo>
                    <a:pt x="350" y="73"/>
                  </a:lnTo>
                  <a:lnTo>
                    <a:pt x="350" y="74"/>
                  </a:lnTo>
                  <a:lnTo>
                    <a:pt x="350" y="75"/>
                  </a:lnTo>
                  <a:lnTo>
                    <a:pt x="349" y="80"/>
                  </a:lnTo>
                  <a:lnTo>
                    <a:pt x="348" y="84"/>
                  </a:lnTo>
                  <a:lnTo>
                    <a:pt x="348" y="86"/>
                  </a:lnTo>
                  <a:lnTo>
                    <a:pt x="348" y="89"/>
                  </a:lnTo>
                  <a:lnTo>
                    <a:pt x="348" y="91"/>
                  </a:lnTo>
                  <a:lnTo>
                    <a:pt x="348" y="93"/>
                  </a:lnTo>
                  <a:lnTo>
                    <a:pt x="348" y="213"/>
                  </a:lnTo>
                  <a:lnTo>
                    <a:pt x="348" y="330"/>
                  </a:lnTo>
                  <a:lnTo>
                    <a:pt x="348" y="333"/>
                  </a:lnTo>
                  <a:lnTo>
                    <a:pt x="348" y="336"/>
                  </a:lnTo>
                  <a:lnTo>
                    <a:pt x="349" y="340"/>
                  </a:lnTo>
                  <a:lnTo>
                    <a:pt x="350" y="344"/>
                  </a:lnTo>
                  <a:lnTo>
                    <a:pt x="352" y="348"/>
                  </a:lnTo>
                  <a:lnTo>
                    <a:pt x="353" y="350"/>
                  </a:lnTo>
                  <a:lnTo>
                    <a:pt x="353" y="352"/>
                  </a:lnTo>
                  <a:lnTo>
                    <a:pt x="354" y="354"/>
                  </a:lnTo>
                  <a:lnTo>
                    <a:pt x="356" y="356"/>
                  </a:lnTo>
                  <a:lnTo>
                    <a:pt x="359" y="361"/>
                  </a:lnTo>
                  <a:lnTo>
                    <a:pt x="360" y="362"/>
                  </a:lnTo>
                  <a:lnTo>
                    <a:pt x="361" y="365"/>
                  </a:lnTo>
                  <a:lnTo>
                    <a:pt x="364" y="366"/>
                  </a:lnTo>
                  <a:lnTo>
                    <a:pt x="365" y="367"/>
                  </a:lnTo>
                  <a:lnTo>
                    <a:pt x="367" y="370"/>
                  </a:lnTo>
                  <a:lnTo>
                    <a:pt x="369" y="371"/>
                  </a:lnTo>
                  <a:lnTo>
                    <a:pt x="372" y="373"/>
                  </a:lnTo>
                  <a:lnTo>
                    <a:pt x="375" y="373"/>
                  </a:lnTo>
                  <a:lnTo>
                    <a:pt x="378" y="376"/>
                  </a:lnTo>
                  <a:lnTo>
                    <a:pt x="379" y="377"/>
                  </a:lnTo>
                  <a:lnTo>
                    <a:pt x="383" y="377"/>
                  </a:lnTo>
                  <a:lnTo>
                    <a:pt x="386" y="378"/>
                  </a:lnTo>
                  <a:lnTo>
                    <a:pt x="388" y="378"/>
                  </a:lnTo>
                  <a:lnTo>
                    <a:pt x="393" y="378"/>
                  </a:lnTo>
                  <a:lnTo>
                    <a:pt x="397" y="378"/>
                  </a:lnTo>
                  <a:lnTo>
                    <a:pt x="399" y="378"/>
                  </a:lnTo>
                  <a:lnTo>
                    <a:pt x="399" y="392"/>
                  </a:lnTo>
                  <a:lnTo>
                    <a:pt x="322" y="392"/>
                  </a:lnTo>
                  <a:lnTo>
                    <a:pt x="321" y="389"/>
                  </a:lnTo>
                  <a:lnTo>
                    <a:pt x="314" y="380"/>
                  </a:lnTo>
                  <a:lnTo>
                    <a:pt x="289" y="350"/>
                  </a:lnTo>
                  <a:lnTo>
                    <a:pt x="217" y="256"/>
                  </a:lnTo>
                  <a:lnTo>
                    <a:pt x="111" y="122"/>
                  </a:lnTo>
                  <a:lnTo>
                    <a:pt x="111" y="345"/>
                  </a:lnTo>
                  <a:lnTo>
                    <a:pt x="111" y="348"/>
                  </a:lnTo>
                  <a:lnTo>
                    <a:pt x="111" y="351"/>
                  </a:lnTo>
                  <a:lnTo>
                    <a:pt x="111" y="352"/>
                  </a:lnTo>
                  <a:lnTo>
                    <a:pt x="113" y="355"/>
                  </a:lnTo>
                  <a:lnTo>
                    <a:pt x="113" y="358"/>
                  </a:lnTo>
                  <a:lnTo>
                    <a:pt x="113" y="359"/>
                  </a:lnTo>
                  <a:lnTo>
                    <a:pt x="114" y="362"/>
                  </a:lnTo>
                  <a:lnTo>
                    <a:pt x="114" y="363"/>
                  </a:lnTo>
                  <a:lnTo>
                    <a:pt x="115" y="366"/>
                  </a:lnTo>
                  <a:lnTo>
                    <a:pt x="118" y="370"/>
                  </a:lnTo>
                  <a:lnTo>
                    <a:pt x="118" y="370"/>
                  </a:lnTo>
                  <a:lnTo>
                    <a:pt x="120" y="371"/>
                  </a:lnTo>
                  <a:lnTo>
                    <a:pt x="122" y="373"/>
                  </a:lnTo>
                  <a:lnTo>
                    <a:pt x="124" y="376"/>
                  </a:lnTo>
                  <a:lnTo>
                    <a:pt x="125" y="377"/>
                  </a:lnTo>
                  <a:lnTo>
                    <a:pt x="126" y="377"/>
                  </a:lnTo>
                  <a:lnTo>
                    <a:pt x="129" y="378"/>
                  </a:lnTo>
                  <a:lnTo>
                    <a:pt x="132" y="378"/>
                  </a:lnTo>
                  <a:lnTo>
                    <a:pt x="135" y="380"/>
                  </a:lnTo>
                  <a:lnTo>
                    <a:pt x="137" y="380"/>
                  </a:lnTo>
                  <a:lnTo>
                    <a:pt x="143" y="380"/>
                  </a:lnTo>
                  <a:lnTo>
                    <a:pt x="158" y="380"/>
                  </a:lnTo>
                  <a:lnTo>
                    <a:pt x="158" y="391"/>
                  </a:lnTo>
                  <a:lnTo>
                    <a:pt x="41" y="391"/>
                  </a:lnTo>
                  <a:lnTo>
                    <a:pt x="41" y="380"/>
                  </a:lnTo>
                  <a:lnTo>
                    <a:pt x="56" y="380"/>
                  </a:lnTo>
                  <a:lnTo>
                    <a:pt x="60" y="380"/>
                  </a:lnTo>
                  <a:lnTo>
                    <a:pt x="63" y="380"/>
                  </a:lnTo>
                  <a:lnTo>
                    <a:pt x="65" y="378"/>
                  </a:lnTo>
                  <a:lnTo>
                    <a:pt x="68" y="378"/>
                  </a:lnTo>
                  <a:lnTo>
                    <a:pt x="71" y="377"/>
                  </a:lnTo>
                  <a:lnTo>
                    <a:pt x="73" y="377"/>
                  </a:lnTo>
                  <a:lnTo>
                    <a:pt x="76" y="374"/>
                  </a:lnTo>
                  <a:lnTo>
                    <a:pt x="77" y="373"/>
                  </a:lnTo>
                  <a:lnTo>
                    <a:pt x="79" y="373"/>
                  </a:lnTo>
                  <a:lnTo>
                    <a:pt x="80" y="370"/>
                  </a:lnTo>
                  <a:lnTo>
                    <a:pt x="82" y="369"/>
                  </a:lnTo>
                  <a:lnTo>
                    <a:pt x="84" y="365"/>
                  </a:lnTo>
                  <a:lnTo>
                    <a:pt x="86" y="362"/>
                  </a:lnTo>
                  <a:lnTo>
                    <a:pt x="86" y="361"/>
                  </a:lnTo>
                  <a:lnTo>
                    <a:pt x="87" y="359"/>
                  </a:lnTo>
                  <a:lnTo>
                    <a:pt x="87" y="354"/>
                  </a:lnTo>
                  <a:lnTo>
                    <a:pt x="87" y="350"/>
                  </a:lnTo>
                  <a:lnTo>
                    <a:pt x="88" y="347"/>
                  </a:lnTo>
                  <a:lnTo>
                    <a:pt x="88" y="344"/>
                  </a:lnTo>
                  <a:lnTo>
                    <a:pt x="88" y="217"/>
                  </a:lnTo>
                  <a:lnTo>
                    <a:pt x="88" y="89"/>
                  </a:lnTo>
                  <a:lnTo>
                    <a:pt x="87" y="86"/>
                  </a:lnTo>
                  <a:lnTo>
                    <a:pt x="87" y="85"/>
                  </a:lnTo>
                  <a:lnTo>
                    <a:pt x="87" y="84"/>
                  </a:lnTo>
                  <a:lnTo>
                    <a:pt x="87" y="82"/>
                  </a:lnTo>
                  <a:lnTo>
                    <a:pt x="86" y="80"/>
                  </a:lnTo>
                  <a:lnTo>
                    <a:pt x="84" y="78"/>
                  </a:lnTo>
                  <a:lnTo>
                    <a:pt x="82" y="75"/>
                  </a:lnTo>
                  <a:lnTo>
                    <a:pt x="82" y="74"/>
                  </a:lnTo>
                  <a:lnTo>
                    <a:pt x="79" y="73"/>
                  </a:lnTo>
                  <a:lnTo>
                    <a:pt x="76" y="70"/>
                  </a:lnTo>
                  <a:lnTo>
                    <a:pt x="73" y="67"/>
                  </a:lnTo>
                  <a:lnTo>
                    <a:pt x="69" y="65"/>
                  </a:lnTo>
                  <a:lnTo>
                    <a:pt x="65" y="63"/>
                  </a:lnTo>
                  <a:lnTo>
                    <a:pt x="61" y="60"/>
                  </a:lnTo>
                  <a:lnTo>
                    <a:pt x="57" y="59"/>
                  </a:lnTo>
                  <a:lnTo>
                    <a:pt x="54" y="58"/>
                  </a:lnTo>
                  <a:lnTo>
                    <a:pt x="50" y="58"/>
                  </a:lnTo>
                  <a:lnTo>
                    <a:pt x="46" y="56"/>
                  </a:lnTo>
                  <a:lnTo>
                    <a:pt x="44" y="55"/>
                  </a:lnTo>
                  <a:lnTo>
                    <a:pt x="42" y="55"/>
                  </a:lnTo>
                  <a:lnTo>
                    <a:pt x="41" y="55"/>
                  </a:lnTo>
                  <a:lnTo>
                    <a:pt x="41" y="44"/>
                  </a:lnTo>
                  <a:lnTo>
                    <a:pt x="113" y="44"/>
                  </a:lnTo>
                  <a:lnTo>
                    <a:pt x="219" y="178"/>
                  </a:lnTo>
                  <a:lnTo>
                    <a:pt x="325" y="313"/>
                  </a:lnTo>
                  <a:lnTo>
                    <a:pt x="325" y="93"/>
                  </a:lnTo>
                  <a:lnTo>
                    <a:pt x="325" y="86"/>
                  </a:lnTo>
                  <a:lnTo>
                    <a:pt x="325" y="84"/>
                  </a:lnTo>
                  <a:lnTo>
                    <a:pt x="325" y="82"/>
                  </a:lnTo>
                  <a:lnTo>
                    <a:pt x="323" y="77"/>
                  </a:lnTo>
                  <a:lnTo>
                    <a:pt x="322" y="75"/>
                  </a:lnTo>
                  <a:lnTo>
                    <a:pt x="322" y="73"/>
                  </a:lnTo>
                  <a:lnTo>
                    <a:pt x="321" y="71"/>
                  </a:lnTo>
                  <a:lnTo>
                    <a:pt x="321" y="69"/>
                  </a:lnTo>
                  <a:lnTo>
                    <a:pt x="319" y="67"/>
                  </a:lnTo>
                  <a:lnTo>
                    <a:pt x="319" y="66"/>
                  </a:lnTo>
                  <a:lnTo>
                    <a:pt x="316" y="63"/>
                  </a:lnTo>
                  <a:lnTo>
                    <a:pt x="315" y="62"/>
                  </a:lnTo>
                  <a:lnTo>
                    <a:pt x="314" y="62"/>
                  </a:lnTo>
                  <a:lnTo>
                    <a:pt x="311" y="59"/>
                  </a:lnTo>
                  <a:lnTo>
                    <a:pt x="308" y="58"/>
                  </a:lnTo>
                  <a:lnTo>
                    <a:pt x="306" y="56"/>
                  </a:lnTo>
                  <a:lnTo>
                    <a:pt x="303" y="56"/>
                  </a:lnTo>
                  <a:lnTo>
                    <a:pt x="299" y="55"/>
                  </a:lnTo>
                  <a:lnTo>
                    <a:pt x="296" y="55"/>
                  </a:lnTo>
                  <a:lnTo>
                    <a:pt x="292" y="55"/>
                  </a:lnTo>
                  <a:lnTo>
                    <a:pt x="289" y="55"/>
                  </a:lnTo>
                  <a:lnTo>
                    <a:pt x="278" y="55"/>
                  </a:lnTo>
                  <a:lnTo>
                    <a:pt x="278" y="43"/>
                  </a:lnTo>
                  <a:lnTo>
                    <a:pt x="278" y="43"/>
                  </a:lnTo>
                  <a:lnTo>
                    <a:pt x="1" y="1"/>
                  </a:lnTo>
                  <a:close/>
                </a:path>
              </a:pathLst>
            </a:custGeom>
            <a:solidFill>
              <a:srgbClr val="FFFFFF"/>
            </a:solidFill>
            <a:ln w="9525">
              <a:noFill/>
              <a:round/>
              <a:headEnd/>
              <a:tailEnd/>
            </a:ln>
          </p:spPr>
          <p:txBody>
            <a:bodyPr/>
            <a:lstStyle/>
            <a:p>
              <a:endParaRPr lang="en-US"/>
            </a:p>
          </p:txBody>
        </p:sp>
        <p:sp>
          <p:nvSpPr>
            <p:cNvPr id="3085" name="Freeform 13"/>
            <p:cNvSpPr>
              <a:spLocks/>
            </p:cNvSpPr>
            <p:nvPr userDrawn="1"/>
          </p:nvSpPr>
          <p:spPr bwMode="auto">
            <a:xfrm>
              <a:off x="4580" y="3191"/>
              <a:ext cx="127" cy="8"/>
            </a:xfrm>
            <a:custGeom>
              <a:avLst/>
              <a:gdLst/>
              <a:ahLst/>
              <a:cxnLst>
                <a:cxn ang="0">
                  <a:pos x="0" y="0"/>
                </a:cxn>
                <a:cxn ang="0">
                  <a:pos x="0" y="8"/>
                </a:cxn>
                <a:cxn ang="0">
                  <a:pos x="127" y="8"/>
                </a:cxn>
                <a:cxn ang="0">
                  <a:pos x="127" y="0"/>
                </a:cxn>
                <a:cxn ang="0">
                  <a:pos x="0" y="0"/>
                </a:cxn>
                <a:cxn ang="0">
                  <a:pos x="0" y="0"/>
                </a:cxn>
                <a:cxn ang="0">
                  <a:pos x="0" y="0"/>
                </a:cxn>
              </a:cxnLst>
              <a:rect l="0" t="0" r="r" b="b"/>
              <a:pathLst>
                <a:path w="127" h="8">
                  <a:moveTo>
                    <a:pt x="0" y="0"/>
                  </a:moveTo>
                  <a:lnTo>
                    <a:pt x="0" y="8"/>
                  </a:lnTo>
                  <a:lnTo>
                    <a:pt x="127" y="8"/>
                  </a:lnTo>
                  <a:lnTo>
                    <a:pt x="127"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6" name="Freeform 14"/>
            <p:cNvSpPr>
              <a:spLocks/>
            </p:cNvSpPr>
            <p:nvPr userDrawn="1"/>
          </p:nvSpPr>
          <p:spPr bwMode="auto">
            <a:xfrm>
              <a:off x="4703" y="3192"/>
              <a:ext cx="164" cy="210"/>
            </a:xfrm>
            <a:custGeom>
              <a:avLst/>
              <a:gdLst/>
              <a:ahLst/>
              <a:cxnLst>
                <a:cxn ang="0">
                  <a:pos x="6" y="0"/>
                </a:cxn>
                <a:cxn ang="0">
                  <a:pos x="0" y="6"/>
                </a:cxn>
                <a:cxn ang="0">
                  <a:pos x="157" y="210"/>
                </a:cxn>
                <a:cxn ang="0">
                  <a:pos x="164" y="206"/>
                </a:cxn>
                <a:cxn ang="0">
                  <a:pos x="6" y="0"/>
                </a:cxn>
                <a:cxn ang="0">
                  <a:pos x="6" y="0"/>
                </a:cxn>
                <a:cxn ang="0">
                  <a:pos x="6" y="0"/>
                </a:cxn>
              </a:cxnLst>
              <a:rect l="0" t="0" r="r" b="b"/>
              <a:pathLst>
                <a:path w="164" h="210">
                  <a:moveTo>
                    <a:pt x="6" y="0"/>
                  </a:moveTo>
                  <a:lnTo>
                    <a:pt x="0" y="6"/>
                  </a:lnTo>
                  <a:lnTo>
                    <a:pt x="157" y="210"/>
                  </a:lnTo>
                  <a:lnTo>
                    <a:pt x="164" y="206"/>
                  </a:lnTo>
                  <a:lnTo>
                    <a:pt x="6" y="0"/>
                  </a:lnTo>
                  <a:lnTo>
                    <a:pt x="6" y="0"/>
                  </a:lnTo>
                  <a:lnTo>
                    <a:pt x="6" y="0"/>
                  </a:lnTo>
                  <a:close/>
                </a:path>
              </a:pathLst>
            </a:custGeom>
            <a:solidFill>
              <a:srgbClr val="FFFFFF"/>
            </a:solidFill>
            <a:ln w="9525">
              <a:noFill/>
              <a:round/>
              <a:headEnd/>
              <a:tailEnd/>
            </a:ln>
          </p:spPr>
          <p:txBody>
            <a:bodyPr/>
            <a:lstStyle/>
            <a:p>
              <a:endParaRPr lang="en-US"/>
            </a:p>
          </p:txBody>
        </p:sp>
        <p:sp>
          <p:nvSpPr>
            <p:cNvPr id="3087" name="Freeform 15"/>
            <p:cNvSpPr>
              <a:spLocks/>
            </p:cNvSpPr>
            <p:nvPr userDrawn="1"/>
          </p:nvSpPr>
          <p:spPr bwMode="auto">
            <a:xfrm>
              <a:off x="4703" y="3191"/>
              <a:ext cx="6" cy="8"/>
            </a:xfrm>
            <a:custGeom>
              <a:avLst/>
              <a:gdLst/>
              <a:ahLst/>
              <a:cxnLst>
                <a:cxn ang="0">
                  <a:pos x="4" y="0"/>
                </a:cxn>
                <a:cxn ang="0">
                  <a:pos x="5" y="0"/>
                </a:cxn>
                <a:cxn ang="0">
                  <a:pos x="6" y="1"/>
                </a:cxn>
                <a:cxn ang="0">
                  <a:pos x="0" y="7"/>
                </a:cxn>
                <a:cxn ang="0">
                  <a:pos x="4" y="8"/>
                </a:cxn>
                <a:cxn ang="0">
                  <a:pos x="4" y="0"/>
                </a:cxn>
                <a:cxn ang="0">
                  <a:pos x="4" y="0"/>
                </a:cxn>
                <a:cxn ang="0">
                  <a:pos x="4" y="0"/>
                </a:cxn>
              </a:cxnLst>
              <a:rect l="0" t="0" r="r" b="b"/>
              <a:pathLst>
                <a:path w="6" h="8">
                  <a:moveTo>
                    <a:pt x="4" y="0"/>
                  </a:moveTo>
                  <a:lnTo>
                    <a:pt x="5" y="0"/>
                  </a:lnTo>
                  <a:lnTo>
                    <a:pt x="6" y="1"/>
                  </a:lnTo>
                  <a:lnTo>
                    <a:pt x="0" y="7"/>
                  </a:lnTo>
                  <a:lnTo>
                    <a:pt x="4" y="8"/>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088" name="Freeform 16"/>
            <p:cNvSpPr>
              <a:spLocks/>
            </p:cNvSpPr>
            <p:nvPr userDrawn="1"/>
          </p:nvSpPr>
          <p:spPr bwMode="auto">
            <a:xfrm>
              <a:off x="4860" y="3289"/>
              <a:ext cx="8" cy="111"/>
            </a:xfrm>
            <a:custGeom>
              <a:avLst/>
              <a:gdLst/>
              <a:ahLst/>
              <a:cxnLst>
                <a:cxn ang="0">
                  <a:pos x="0" y="0"/>
                </a:cxn>
                <a:cxn ang="0">
                  <a:pos x="8" y="0"/>
                </a:cxn>
                <a:cxn ang="0">
                  <a:pos x="8" y="111"/>
                </a:cxn>
                <a:cxn ang="0">
                  <a:pos x="0" y="111"/>
                </a:cxn>
                <a:cxn ang="0">
                  <a:pos x="0" y="0"/>
                </a:cxn>
                <a:cxn ang="0">
                  <a:pos x="0" y="0"/>
                </a:cxn>
                <a:cxn ang="0">
                  <a:pos x="0" y="0"/>
                </a:cxn>
              </a:cxnLst>
              <a:rect l="0" t="0" r="r" b="b"/>
              <a:pathLst>
                <a:path w="8" h="111">
                  <a:moveTo>
                    <a:pt x="0" y="0"/>
                  </a:moveTo>
                  <a:lnTo>
                    <a:pt x="8" y="0"/>
                  </a:lnTo>
                  <a:lnTo>
                    <a:pt x="8" y="111"/>
                  </a:lnTo>
                  <a:lnTo>
                    <a:pt x="0" y="11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89" name="Freeform 17"/>
            <p:cNvSpPr>
              <a:spLocks/>
            </p:cNvSpPr>
            <p:nvPr userDrawn="1"/>
          </p:nvSpPr>
          <p:spPr bwMode="auto">
            <a:xfrm>
              <a:off x="4860" y="3398"/>
              <a:ext cx="8" cy="13"/>
            </a:xfrm>
            <a:custGeom>
              <a:avLst/>
              <a:gdLst/>
              <a:ahLst/>
              <a:cxnLst>
                <a:cxn ang="0">
                  <a:pos x="0" y="4"/>
                </a:cxn>
                <a:cxn ang="0">
                  <a:pos x="8" y="13"/>
                </a:cxn>
                <a:cxn ang="0">
                  <a:pos x="8" y="2"/>
                </a:cxn>
                <a:cxn ang="0">
                  <a:pos x="0" y="2"/>
                </a:cxn>
                <a:cxn ang="0">
                  <a:pos x="7" y="0"/>
                </a:cxn>
                <a:cxn ang="0">
                  <a:pos x="0" y="4"/>
                </a:cxn>
                <a:cxn ang="0">
                  <a:pos x="0" y="4"/>
                </a:cxn>
                <a:cxn ang="0">
                  <a:pos x="0" y="4"/>
                </a:cxn>
              </a:cxnLst>
              <a:rect l="0" t="0" r="r" b="b"/>
              <a:pathLst>
                <a:path w="8" h="13">
                  <a:moveTo>
                    <a:pt x="0" y="4"/>
                  </a:moveTo>
                  <a:lnTo>
                    <a:pt x="8" y="13"/>
                  </a:lnTo>
                  <a:lnTo>
                    <a:pt x="8" y="2"/>
                  </a:lnTo>
                  <a:lnTo>
                    <a:pt x="0" y="2"/>
                  </a:lnTo>
                  <a:lnTo>
                    <a:pt x="7" y="0"/>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090" name="Freeform 18"/>
            <p:cNvSpPr>
              <a:spLocks/>
            </p:cNvSpPr>
            <p:nvPr userDrawn="1"/>
          </p:nvSpPr>
          <p:spPr bwMode="auto">
            <a:xfrm>
              <a:off x="4814" y="3284"/>
              <a:ext cx="50" cy="10"/>
            </a:xfrm>
            <a:custGeom>
              <a:avLst/>
              <a:gdLst/>
              <a:ahLst/>
              <a:cxnLst>
                <a:cxn ang="0">
                  <a:pos x="0" y="0"/>
                </a:cxn>
                <a:cxn ang="0">
                  <a:pos x="50" y="0"/>
                </a:cxn>
                <a:cxn ang="0">
                  <a:pos x="50" y="10"/>
                </a:cxn>
                <a:cxn ang="0">
                  <a:pos x="0" y="10"/>
                </a:cxn>
                <a:cxn ang="0">
                  <a:pos x="0" y="0"/>
                </a:cxn>
                <a:cxn ang="0">
                  <a:pos x="0" y="0"/>
                </a:cxn>
                <a:cxn ang="0">
                  <a:pos x="0" y="0"/>
                </a:cxn>
              </a:cxnLst>
              <a:rect l="0" t="0" r="r" b="b"/>
              <a:pathLst>
                <a:path w="50" h="10">
                  <a:moveTo>
                    <a:pt x="0" y="0"/>
                  </a:moveTo>
                  <a:lnTo>
                    <a:pt x="50" y="0"/>
                  </a:lnTo>
                  <a:lnTo>
                    <a:pt x="50" y="10"/>
                  </a:lnTo>
                  <a:lnTo>
                    <a:pt x="0" y="1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1" name="Freeform 19"/>
            <p:cNvSpPr>
              <a:spLocks/>
            </p:cNvSpPr>
            <p:nvPr userDrawn="1"/>
          </p:nvSpPr>
          <p:spPr bwMode="auto">
            <a:xfrm>
              <a:off x="4860" y="3284"/>
              <a:ext cx="8" cy="10"/>
            </a:xfrm>
            <a:custGeom>
              <a:avLst/>
              <a:gdLst/>
              <a:ahLst/>
              <a:cxnLst>
                <a:cxn ang="0">
                  <a:pos x="8" y="5"/>
                </a:cxn>
                <a:cxn ang="0">
                  <a:pos x="8" y="0"/>
                </a:cxn>
                <a:cxn ang="0">
                  <a:pos x="4" y="0"/>
                </a:cxn>
                <a:cxn ang="0">
                  <a:pos x="4" y="10"/>
                </a:cxn>
                <a:cxn ang="0">
                  <a:pos x="0" y="5"/>
                </a:cxn>
                <a:cxn ang="0">
                  <a:pos x="8" y="5"/>
                </a:cxn>
                <a:cxn ang="0">
                  <a:pos x="8" y="5"/>
                </a:cxn>
                <a:cxn ang="0">
                  <a:pos x="8" y="5"/>
                </a:cxn>
              </a:cxnLst>
              <a:rect l="0" t="0" r="r" b="b"/>
              <a:pathLst>
                <a:path w="8" h="10">
                  <a:moveTo>
                    <a:pt x="8" y="5"/>
                  </a:moveTo>
                  <a:lnTo>
                    <a:pt x="8" y="0"/>
                  </a:lnTo>
                  <a:lnTo>
                    <a:pt x="4" y="0"/>
                  </a:lnTo>
                  <a:lnTo>
                    <a:pt x="4" y="10"/>
                  </a:lnTo>
                  <a:lnTo>
                    <a:pt x="0" y="5"/>
                  </a:lnTo>
                  <a:lnTo>
                    <a:pt x="8" y="5"/>
                  </a:lnTo>
                  <a:lnTo>
                    <a:pt x="8" y="5"/>
                  </a:lnTo>
                  <a:lnTo>
                    <a:pt x="8" y="5"/>
                  </a:lnTo>
                  <a:close/>
                </a:path>
              </a:pathLst>
            </a:custGeom>
            <a:solidFill>
              <a:srgbClr val="FFFFFF"/>
            </a:solidFill>
            <a:ln w="9525">
              <a:noFill/>
              <a:round/>
              <a:headEnd/>
              <a:tailEnd/>
            </a:ln>
          </p:spPr>
          <p:txBody>
            <a:bodyPr/>
            <a:lstStyle/>
            <a:p>
              <a:endParaRPr lang="en-US"/>
            </a:p>
          </p:txBody>
        </p:sp>
        <p:sp>
          <p:nvSpPr>
            <p:cNvPr id="3092" name="Freeform 20"/>
            <p:cNvSpPr>
              <a:spLocks/>
            </p:cNvSpPr>
            <p:nvPr userDrawn="1"/>
          </p:nvSpPr>
          <p:spPr bwMode="auto">
            <a:xfrm>
              <a:off x="4810" y="3192"/>
              <a:ext cx="8" cy="97"/>
            </a:xfrm>
            <a:custGeom>
              <a:avLst/>
              <a:gdLst/>
              <a:ahLst/>
              <a:cxnLst>
                <a:cxn ang="0">
                  <a:pos x="0" y="0"/>
                </a:cxn>
                <a:cxn ang="0">
                  <a:pos x="8" y="0"/>
                </a:cxn>
                <a:cxn ang="0">
                  <a:pos x="8" y="97"/>
                </a:cxn>
                <a:cxn ang="0">
                  <a:pos x="0" y="97"/>
                </a:cxn>
                <a:cxn ang="0">
                  <a:pos x="0" y="0"/>
                </a:cxn>
                <a:cxn ang="0">
                  <a:pos x="0" y="0"/>
                </a:cxn>
                <a:cxn ang="0">
                  <a:pos x="0" y="0"/>
                </a:cxn>
              </a:cxnLst>
              <a:rect l="0" t="0" r="r" b="b"/>
              <a:pathLst>
                <a:path w="8" h="97">
                  <a:moveTo>
                    <a:pt x="0" y="0"/>
                  </a:moveTo>
                  <a:lnTo>
                    <a:pt x="8" y="0"/>
                  </a:lnTo>
                  <a:lnTo>
                    <a:pt x="8" y="97"/>
                  </a:lnTo>
                  <a:lnTo>
                    <a:pt x="0" y="97"/>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3" name="Freeform 21"/>
            <p:cNvSpPr>
              <a:spLocks/>
            </p:cNvSpPr>
            <p:nvPr userDrawn="1"/>
          </p:nvSpPr>
          <p:spPr bwMode="auto">
            <a:xfrm>
              <a:off x="4810" y="3284"/>
              <a:ext cx="8" cy="10"/>
            </a:xfrm>
            <a:custGeom>
              <a:avLst/>
              <a:gdLst/>
              <a:ahLst/>
              <a:cxnLst>
                <a:cxn ang="0">
                  <a:pos x="4" y="10"/>
                </a:cxn>
                <a:cxn ang="0">
                  <a:pos x="0" y="10"/>
                </a:cxn>
                <a:cxn ang="0">
                  <a:pos x="0" y="5"/>
                </a:cxn>
                <a:cxn ang="0">
                  <a:pos x="8" y="5"/>
                </a:cxn>
                <a:cxn ang="0">
                  <a:pos x="4" y="0"/>
                </a:cxn>
                <a:cxn ang="0">
                  <a:pos x="4" y="10"/>
                </a:cxn>
                <a:cxn ang="0">
                  <a:pos x="4" y="10"/>
                </a:cxn>
                <a:cxn ang="0">
                  <a:pos x="4" y="10"/>
                </a:cxn>
              </a:cxnLst>
              <a:rect l="0" t="0" r="r" b="b"/>
              <a:pathLst>
                <a:path w="8" h="10">
                  <a:moveTo>
                    <a:pt x="4" y="10"/>
                  </a:moveTo>
                  <a:lnTo>
                    <a:pt x="0" y="10"/>
                  </a:lnTo>
                  <a:lnTo>
                    <a:pt x="0" y="5"/>
                  </a:lnTo>
                  <a:lnTo>
                    <a:pt x="8" y="5"/>
                  </a:lnTo>
                  <a:lnTo>
                    <a:pt x="4" y="0"/>
                  </a:lnTo>
                  <a:lnTo>
                    <a:pt x="4" y="10"/>
                  </a:lnTo>
                  <a:lnTo>
                    <a:pt x="4" y="10"/>
                  </a:lnTo>
                  <a:lnTo>
                    <a:pt x="4" y="10"/>
                  </a:lnTo>
                  <a:close/>
                </a:path>
              </a:pathLst>
            </a:custGeom>
            <a:solidFill>
              <a:srgbClr val="FFFFFF"/>
            </a:solidFill>
            <a:ln w="9525">
              <a:noFill/>
              <a:round/>
              <a:headEnd/>
              <a:tailEnd/>
            </a:ln>
          </p:spPr>
          <p:txBody>
            <a:bodyPr/>
            <a:lstStyle/>
            <a:p>
              <a:endParaRPr lang="en-US"/>
            </a:p>
          </p:txBody>
        </p:sp>
        <p:sp>
          <p:nvSpPr>
            <p:cNvPr id="3094" name="Freeform 22"/>
            <p:cNvSpPr>
              <a:spLocks/>
            </p:cNvSpPr>
            <p:nvPr userDrawn="1"/>
          </p:nvSpPr>
          <p:spPr bwMode="auto">
            <a:xfrm>
              <a:off x="4814" y="3188"/>
              <a:ext cx="204" cy="8"/>
            </a:xfrm>
            <a:custGeom>
              <a:avLst/>
              <a:gdLst/>
              <a:ahLst/>
              <a:cxnLst>
                <a:cxn ang="0">
                  <a:pos x="0" y="0"/>
                </a:cxn>
                <a:cxn ang="0">
                  <a:pos x="0" y="8"/>
                </a:cxn>
                <a:cxn ang="0">
                  <a:pos x="204" y="8"/>
                </a:cxn>
                <a:cxn ang="0">
                  <a:pos x="204" y="0"/>
                </a:cxn>
                <a:cxn ang="0">
                  <a:pos x="0" y="0"/>
                </a:cxn>
                <a:cxn ang="0">
                  <a:pos x="0" y="0"/>
                </a:cxn>
                <a:cxn ang="0">
                  <a:pos x="0" y="0"/>
                </a:cxn>
              </a:cxnLst>
              <a:rect l="0" t="0" r="r" b="b"/>
              <a:pathLst>
                <a:path w="204" h="8">
                  <a:moveTo>
                    <a:pt x="0" y="0"/>
                  </a:moveTo>
                  <a:lnTo>
                    <a:pt x="0" y="8"/>
                  </a:lnTo>
                  <a:lnTo>
                    <a:pt x="204" y="8"/>
                  </a:lnTo>
                  <a:lnTo>
                    <a:pt x="204"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5" name="Freeform 23"/>
            <p:cNvSpPr>
              <a:spLocks/>
            </p:cNvSpPr>
            <p:nvPr userDrawn="1"/>
          </p:nvSpPr>
          <p:spPr bwMode="auto">
            <a:xfrm>
              <a:off x="4810" y="3188"/>
              <a:ext cx="8" cy="8"/>
            </a:xfrm>
            <a:custGeom>
              <a:avLst/>
              <a:gdLst/>
              <a:ahLst/>
              <a:cxnLst>
                <a:cxn ang="0">
                  <a:pos x="0" y="4"/>
                </a:cxn>
                <a:cxn ang="0">
                  <a:pos x="0" y="0"/>
                </a:cxn>
                <a:cxn ang="0">
                  <a:pos x="4" y="0"/>
                </a:cxn>
                <a:cxn ang="0">
                  <a:pos x="4" y="8"/>
                </a:cxn>
                <a:cxn ang="0">
                  <a:pos x="8" y="4"/>
                </a:cxn>
                <a:cxn ang="0">
                  <a:pos x="0" y="4"/>
                </a:cxn>
                <a:cxn ang="0">
                  <a:pos x="0" y="4"/>
                </a:cxn>
                <a:cxn ang="0">
                  <a:pos x="0" y="4"/>
                </a:cxn>
              </a:cxnLst>
              <a:rect l="0" t="0" r="r" b="b"/>
              <a:pathLst>
                <a:path w="8" h="8">
                  <a:moveTo>
                    <a:pt x="0" y="4"/>
                  </a:moveTo>
                  <a:lnTo>
                    <a:pt x="0" y="0"/>
                  </a:lnTo>
                  <a:lnTo>
                    <a:pt x="4" y="0"/>
                  </a:lnTo>
                  <a:lnTo>
                    <a:pt x="4" y="8"/>
                  </a:lnTo>
                  <a:lnTo>
                    <a:pt x="8" y="4"/>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096" name="Freeform 24"/>
            <p:cNvSpPr>
              <a:spLocks/>
            </p:cNvSpPr>
            <p:nvPr userDrawn="1"/>
          </p:nvSpPr>
          <p:spPr bwMode="auto">
            <a:xfrm>
              <a:off x="5014" y="3192"/>
              <a:ext cx="8" cy="97"/>
            </a:xfrm>
            <a:custGeom>
              <a:avLst/>
              <a:gdLst/>
              <a:ahLst/>
              <a:cxnLst>
                <a:cxn ang="0">
                  <a:pos x="0" y="0"/>
                </a:cxn>
                <a:cxn ang="0">
                  <a:pos x="8" y="0"/>
                </a:cxn>
                <a:cxn ang="0">
                  <a:pos x="8" y="97"/>
                </a:cxn>
                <a:cxn ang="0">
                  <a:pos x="0" y="97"/>
                </a:cxn>
                <a:cxn ang="0">
                  <a:pos x="0" y="0"/>
                </a:cxn>
                <a:cxn ang="0">
                  <a:pos x="0" y="0"/>
                </a:cxn>
                <a:cxn ang="0">
                  <a:pos x="0" y="0"/>
                </a:cxn>
              </a:cxnLst>
              <a:rect l="0" t="0" r="r" b="b"/>
              <a:pathLst>
                <a:path w="8" h="97">
                  <a:moveTo>
                    <a:pt x="0" y="0"/>
                  </a:moveTo>
                  <a:lnTo>
                    <a:pt x="8" y="0"/>
                  </a:lnTo>
                  <a:lnTo>
                    <a:pt x="8" y="97"/>
                  </a:lnTo>
                  <a:lnTo>
                    <a:pt x="0" y="97"/>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7" name="Freeform 25"/>
            <p:cNvSpPr>
              <a:spLocks/>
            </p:cNvSpPr>
            <p:nvPr userDrawn="1"/>
          </p:nvSpPr>
          <p:spPr bwMode="auto">
            <a:xfrm>
              <a:off x="5014" y="3188"/>
              <a:ext cx="8" cy="8"/>
            </a:xfrm>
            <a:custGeom>
              <a:avLst/>
              <a:gdLst/>
              <a:ahLst/>
              <a:cxnLst>
                <a:cxn ang="0">
                  <a:pos x="4" y="0"/>
                </a:cxn>
                <a:cxn ang="0">
                  <a:pos x="8" y="0"/>
                </a:cxn>
                <a:cxn ang="0">
                  <a:pos x="8" y="4"/>
                </a:cxn>
                <a:cxn ang="0">
                  <a:pos x="0" y="4"/>
                </a:cxn>
                <a:cxn ang="0">
                  <a:pos x="4" y="8"/>
                </a:cxn>
                <a:cxn ang="0">
                  <a:pos x="4" y="0"/>
                </a:cxn>
                <a:cxn ang="0">
                  <a:pos x="4" y="0"/>
                </a:cxn>
                <a:cxn ang="0">
                  <a:pos x="4" y="0"/>
                </a:cxn>
              </a:cxnLst>
              <a:rect l="0" t="0" r="r" b="b"/>
              <a:pathLst>
                <a:path w="8" h="8">
                  <a:moveTo>
                    <a:pt x="4" y="0"/>
                  </a:moveTo>
                  <a:lnTo>
                    <a:pt x="8" y="0"/>
                  </a:lnTo>
                  <a:lnTo>
                    <a:pt x="8" y="4"/>
                  </a:lnTo>
                  <a:lnTo>
                    <a:pt x="0" y="4"/>
                  </a:lnTo>
                  <a:lnTo>
                    <a:pt x="4" y="8"/>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098" name="Freeform 26"/>
            <p:cNvSpPr>
              <a:spLocks/>
            </p:cNvSpPr>
            <p:nvPr userDrawn="1"/>
          </p:nvSpPr>
          <p:spPr bwMode="auto">
            <a:xfrm>
              <a:off x="4965" y="3285"/>
              <a:ext cx="53" cy="9"/>
            </a:xfrm>
            <a:custGeom>
              <a:avLst/>
              <a:gdLst/>
              <a:ahLst/>
              <a:cxnLst>
                <a:cxn ang="0">
                  <a:pos x="0" y="0"/>
                </a:cxn>
                <a:cxn ang="0">
                  <a:pos x="53" y="0"/>
                </a:cxn>
                <a:cxn ang="0">
                  <a:pos x="53" y="9"/>
                </a:cxn>
                <a:cxn ang="0">
                  <a:pos x="0" y="9"/>
                </a:cxn>
                <a:cxn ang="0">
                  <a:pos x="0" y="0"/>
                </a:cxn>
                <a:cxn ang="0">
                  <a:pos x="0" y="0"/>
                </a:cxn>
                <a:cxn ang="0">
                  <a:pos x="0" y="0"/>
                </a:cxn>
              </a:cxnLst>
              <a:rect l="0" t="0" r="r" b="b"/>
              <a:pathLst>
                <a:path w="53" h="9">
                  <a:moveTo>
                    <a:pt x="0" y="0"/>
                  </a:moveTo>
                  <a:lnTo>
                    <a:pt x="53" y="0"/>
                  </a:lnTo>
                  <a:lnTo>
                    <a:pt x="53" y="9"/>
                  </a:lnTo>
                  <a:lnTo>
                    <a:pt x="0" y="9"/>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099" name="Freeform 27"/>
            <p:cNvSpPr>
              <a:spLocks/>
            </p:cNvSpPr>
            <p:nvPr userDrawn="1"/>
          </p:nvSpPr>
          <p:spPr bwMode="auto">
            <a:xfrm>
              <a:off x="5014" y="3285"/>
              <a:ext cx="8" cy="9"/>
            </a:xfrm>
            <a:custGeom>
              <a:avLst/>
              <a:gdLst/>
              <a:ahLst/>
              <a:cxnLst>
                <a:cxn ang="0">
                  <a:pos x="8" y="4"/>
                </a:cxn>
                <a:cxn ang="0">
                  <a:pos x="8" y="9"/>
                </a:cxn>
                <a:cxn ang="0">
                  <a:pos x="4" y="9"/>
                </a:cxn>
                <a:cxn ang="0">
                  <a:pos x="4" y="0"/>
                </a:cxn>
                <a:cxn ang="0">
                  <a:pos x="0" y="4"/>
                </a:cxn>
                <a:cxn ang="0">
                  <a:pos x="8" y="4"/>
                </a:cxn>
                <a:cxn ang="0">
                  <a:pos x="8" y="4"/>
                </a:cxn>
                <a:cxn ang="0">
                  <a:pos x="8" y="4"/>
                </a:cxn>
              </a:cxnLst>
              <a:rect l="0" t="0" r="r" b="b"/>
              <a:pathLst>
                <a:path w="8" h="9">
                  <a:moveTo>
                    <a:pt x="8" y="4"/>
                  </a:moveTo>
                  <a:lnTo>
                    <a:pt x="8" y="9"/>
                  </a:lnTo>
                  <a:lnTo>
                    <a:pt x="4" y="9"/>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00" name="Freeform 28"/>
            <p:cNvSpPr>
              <a:spLocks/>
            </p:cNvSpPr>
            <p:nvPr userDrawn="1"/>
          </p:nvSpPr>
          <p:spPr bwMode="auto">
            <a:xfrm>
              <a:off x="4962" y="3289"/>
              <a:ext cx="7" cy="242"/>
            </a:xfrm>
            <a:custGeom>
              <a:avLst/>
              <a:gdLst/>
              <a:ahLst/>
              <a:cxnLst>
                <a:cxn ang="0">
                  <a:pos x="7" y="0"/>
                </a:cxn>
                <a:cxn ang="0">
                  <a:pos x="0" y="0"/>
                </a:cxn>
                <a:cxn ang="0">
                  <a:pos x="0" y="121"/>
                </a:cxn>
                <a:cxn ang="0">
                  <a:pos x="0" y="242"/>
                </a:cxn>
                <a:cxn ang="0">
                  <a:pos x="7" y="242"/>
                </a:cxn>
                <a:cxn ang="0">
                  <a:pos x="7" y="121"/>
                </a:cxn>
                <a:cxn ang="0">
                  <a:pos x="7" y="0"/>
                </a:cxn>
                <a:cxn ang="0">
                  <a:pos x="7" y="0"/>
                </a:cxn>
                <a:cxn ang="0">
                  <a:pos x="7" y="0"/>
                </a:cxn>
              </a:cxnLst>
              <a:rect l="0" t="0" r="r" b="b"/>
              <a:pathLst>
                <a:path w="7" h="242">
                  <a:moveTo>
                    <a:pt x="7" y="0"/>
                  </a:moveTo>
                  <a:lnTo>
                    <a:pt x="0" y="0"/>
                  </a:lnTo>
                  <a:lnTo>
                    <a:pt x="0" y="121"/>
                  </a:lnTo>
                  <a:lnTo>
                    <a:pt x="0" y="242"/>
                  </a:lnTo>
                  <a:lnTo>
                    <a:pt x="7" y="242"/>
                  </a:lnTo>
                  <a:lnTo>
                    <a:pt x="7" y="121"/>
                  </a:lnTo>
                  <a:lnTo>
                    <a:pt x="7" y="0"/>
                  </a:lnTo>
                  <a:lnTo>
                    <a:pt x="7" y="0"/>
                  </a:lnTo>
                  <a:lnTo>
                    <a:pt x="7" y="0"/>
                  </a:lnTo>
                  <a:close/>
                </a:path>
              </a:pathLst>
            </a:custGeom>
            <a:solidFill>
              <a:srgbClr val="FFFFFF"/>
            </a:solidFill>
            <a:ln w="9525">
              <a:noFill/>
              <a:round/>
              <a:headEnd/>
              <a:tailEnd/>
            </a:ln>
          </p:spPr>
          <p:txBody>
            <a:bodyPr/>
            <a:lstStyle/>
            <a:p>
              <a:endParaRPr lang="en-US"/>
            </a:p>
          </p:txBody>
        </p:sp>
        <p:sp>
          <p:nvSpPr>
            <p:cNvPr id="3101" name="Freeform 29"/>
            <p:cNvSpPr>
              <a:spLocks/>
            </p:cNvSpPr>
            <p:nvPr userDrawn="1"/>
          </p:nvSpPr>
          <p:spPr bwMode="auto">
            <a:xfrm>
              <a:off x="4962" y="3285"/>
              <a:ext cx="7" cy="9"/>
            </a:xfrm>
            <a:custGeom>
              <a:avLst/>
              <a:gdLst/>
              <a:ahLst/>
              <a:cxnLst>
                <a:cxn ang="0">
                  <a:pos x="3" y="0"/>
                </a:cxn>
                <a:cxn ang="0">
                  <a:pos x="0" y="0"/>
                </a:cxn>
                <a:cxn ang="0">
                  <a:pos x="0" y="4"/>
                </a:cxn>
                <a:cxn ang="0">
                  <a:pos x="7" y="4"/>
                </a:cxn>
                <a:cxn ang="0">
                  <a:pos x="3" y="9"/>
                </a:cxn>
                <a:cxn ang="0">
                  <a:pos x="3" y="0"/>
                </a:cxn>
                <a:cxn ang="0">
                  <a:pos x="3" y="0"/>
                </a:cxn>
                <a:cxn ang="0">
                  <a:pos x="3" y="0"/>
                </a:cxn>
              </a:cxnLst>
              <a:rect l="0" t="0" r="r" b="b"/>
              <a:pathLst>
                <a:path w="7" h="9">
                  <a:moveTo>
                    <a:pt x="3" y="0"/>
                  </a:moveTo>
                  <a:lnTo>
                    <a:pt x="0" y="0"/>
                  </a:lnTo>
                  <a:lnTo>
                    <a:pt x="0" y="4"/>
                  </a:lnTo>
                  <a:lnTo>
                    <a:pt x="7" y="4"/>
                  </a:lnTo>
                  <a:lnTo>
                    <a:pt x="3" y="9"/>
                  </a:lnTo>
                  <a:lnTo>
                    <a:pt x="3" y="0"/>
                  </a:lnTo>
                  <a:lnTo>
                    <a:pt x="3" y="0"/>
                  </a:lnTo>
                  <a:lnTo>
                    <a:pt x="3" y="0"/>
                  </a:lnTo>
                  <a:close/>
                </a:path>
              </a:pathLst>
            </a:custGeom>
            <a:solidFill>
              <a:srgbClr val="FFFFFF"/>
            </a:solidFill>
            <a:ln w="9525">
              <a:noFill/>
              <a:round/>
              <a:headEnd/>
              <a:tailEnd/>
            </a:ln>
          </p:spPr>
          <p:txBody>
            <a:bodyPr/>
            <a:lstStyle/>
            <a:p>
              <a:endParaRPr lang="en-US"/>
            </a:p>
          </p:txBody>
        </p:sp>
        <p:sp>
          <p:nvSpPr>
            <p:cNvPr id="3102" name="Freeform 30"/>
            <p:cNvSpPr>
              <a:spLocks/>
            </p:cNvSpPr>
            <p:nvPr userDrawn="1"/>
          </p:nvSpPr>
          <p:spPr bwMode="auto">
            <a:xfrm>
              <a:off x="4965" y="3526"/>
              <a:ext cx="53" cy="9"/>
            </a:xfrm>
            <a:custGeom>
              <a:avLst/>
              <a:gdLst/>
              <a:ahLst/>
              <a:cxnLst>
                <a:cxn ang="0">
                  <a:pos x="0" y="0"/>
                </a:cxn>
                <a:cxn ang="0">
                  <a:pos x="0" y="7"/>
                </a:cxn>
                <a:cxn ang="0">
                  <a:pos x="53" y="9"/>
                </a:cxn>
                <a:cxn ang="0">
                  <a:pos x="53" y="0"/>
                </a:cxn>
                <a:cxn ang="0">
                  <a:pos x="0" y="0"/>
                </a:cxn>
                <a:cxn ang="0">
                  <a:pos x="0" y="0"/>
                </a:cxn>
                <a:cxn ang="0">
                  <a:pos x="0" y="0"/>
                </a:cxn>
              </a:cxnLst>
              <a:rect l="0" t="0" r="r" b="b"/>
              <a:pathLst>
                <a:path w="53" h="9">
                  <a:moveTo>
                    <a:pt x="0" y="0"/>
                  </a:moveTo>
                  <a:lnTo>
                    <a:pt x="0" y="7"/>
                  </a:lnTo>
                  <a:lnTo>
                    <a:pt x="53" y="9"/>
                  </a:lnTo>
                  <a:lnTo>
                    <a:pt x="53" y="0"/>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3" name="Freeform 31"/>
            <p:cNvSpPr>
              <a:spLocks/>
            </p:cNvSpPr>
            <p:nvPr userDrawn="1"/>
          </p:nvSpPr>
          <p:spPr bwMode="auto">
            <a:xfrm>
              <a:off x="4962" y="3526"/>
              <a:ext cx="7" cy="7"/>
            </a:xfrm>
            <a:custGeom>
              <a:avLst/>
              <a:gdLst/>
              <a:ahLst/>
              <a:cxnLst>
                <a:cxn ang="0">
                  <a:pos x="0" y="5"/>
                </a:cxn>
                <a:cxn ang="0">
                  <a:pos x="0" y="7"/>
                </a:cxn>
                <a:cxn ang="0">
                  <a:pos x="3" y="7"/>
                </a:cxn>
                <a:cxn ang="0">
                  <a:pos x="3" y="0"/>
                </a:cxn>
                <a:cxn ang="0">
                  <a:pos x="7" y="5"/>
                </a:cxn>
                <a:cxn ang="0">
                  <a:pos x="0" y="5"/>
                </a:cxn>
                <a:cxn ang="0">
                  <a:pos x="0" y="5"/>
                </a:cxn>
                <a:cxn ang="0">
                  <a:pos x="0" y="5"/>
                </a:cxn>
              </a:cxnLst>
              <a:rect l="0" t="0" r="r" b="b"/>
              <a:pathLst>
                <a:path w="7" h="7">
                  <a:moveTo>
                    <a:pt x="0" y="5"/>
                  </a:moveTo>
                  <a:lnTo>
                    <a:pt x="0" y="7"/>
                  </a:lnTo>
                  <a:lnTo>
                    <a:pt x="3" y="7"/>
                  </a:lnTo>
                  <a:lnTo>
                    <a:pt x="3" y="0"/>
                  </a:lnTo>
                  <a:lnTo>
                    <a:pt x="7" y="5"/>
                  </a:lnTo>
                  <a:lnTo>
                    <a:pt x="0" y="5"/>
                  </a:lnTo>
                  <a:lnTo>
                    <a:pt x="0" y="5"/>
                  </a:lnTo>
                  <a:lnTo>
                    <a:pt x="0" y="5"/>
                  </a:lnTo>
                  <a:close/>
                </a:path>
              </a:pathLst>
            </a:custGeom>
            <a:solidFill>
              <a:srgbClr val="FFFFFF"/>
            </a:solidFill>
            <a:ln w="9525">
              <a:noFill/>
              <a:round/>
              <a:headEnd/>
              <a:tailEnd/>
            </a:ln>
          </p:spPr>
          <p:txBody>
            <a:bodyPr/>
            <a:lstStyle/>
            <a:p>
              <a:endParaRPr lang="en-US"/>
            </a:p>
          </p:txBody>
        </p:sp>
        <p:sp>
          <p:nvSpPr>
            <p:cNvPr id="3104" name="Freeform 32"/>
            <p:cNvSpPr>
              <a:spLocks/>
            </p:cNvSpPr>
            <p:nvPr userDrawn="1"/>
          </p:nvSpPr>
          <p:spPr bwMode="auto">
            <a:xfrm>
              <a:off x="5014" y="3531"/>
              <a:ext cx="8" cy="93"/>
            </a:xfrm>
            <a:custGeom>
              <a:avLst/>
              <a:gdLst/>
              <a:ahLst/>
              <a:cxnLst>
                <a:cxn ang="0">
                  <a:pos x="0" y="0"/>
                </a:cxn>
                <a:cxn ang="0">
                  <a:pos x="8" y="0"/>
                </a:cxn>
                <a:cxn ang="0">
                  <a:pos x="8" y="93"/>
                </a:cxn>
                <a:cxn ang="0">
                  <a:pos x="0" y="93"/>
                </a:cxn>
                <a:cxn ang="0">
                  <a:pos x="0" y="0"/>
                </a:cxn>
                <a:cxn ang="0">
                  <a:pos x="0" y="0"/>
                </a:cxn>
                <a:cxn ang="0">
                  <a:pos x="0" y="0"/>
                </a:cxn>
              </a:cxnLst>
              <a:rect l="0" t="0" r="r" b="b"/>
              <a:pathLst>
                <a:path w="8" h="93">
                  <a:moveTo>
                    <a:pt x="0" y="0"/>
                  </a:moveTo>
                  <a:lnTo>
                    <a:pt x="8" y="0"/>
                  </a:lnTo>
                  <a:lnTo>
                    <a:pt x="8" y="93"/>
                  </a:lnTo>
                  <a:lnTo>
                    <a:pt x="0" y="93"/>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5" name="Freeform 33"/>
            <p:cNvSpPr>
              <a:spLocks/>
            </p:cNvSpPr>
            <p:nvPr userDrawn="1"/>
          </p:nvSpPr>
          <p:spPr bwMode="auto">
            <a:xfrm>
              <a:off x="5014" y="3526"/>
              <a:ext cx="8" cy="9"/>
            </a:xfrm>
            <a:custGeom>
              <a:avLst/>
              <a:gdLst/>
              <a:ahLst/>
              <a:cxnLst>
                <a:cxn ang="0">
                  <a:pos x="4" y="0"/>
                </a:cxn>
                <a:cxn ang="0">
                  <a:pos x="8" y="0"/>
                </a:cxn>
                <a:cxn ang="0">
                  <a:pos x="8" y="5"/>
                </a:cxn>
                <a:cxn ang="0">
                  <a:pos x="0" y="5"/>
                </a:cxn>
                <a:cxn ang="0">
                  <a:pos x="4" y="9"/>
                </a:cxn>
                <a:cxn ang="0">
                  <a:pos x="4" y="0"/>
                </a:cxn>
                <a:cxn ang="0">
                  <a:pos x="4" y="0"/>
                </a:cxn>
                <a:cxn ang="0">
                  <a:pos x="4" y="0"/>
                </a:cxn>
              </a:cxnLst>
              <a:rect l="0" t="0" r="r" b="b"/>
              <a:pathLst>
                <a:path w="8" h="9">
                  <a:moveTo>
                    <a:pt x="4" y="0"/>
                  </a:moveTo>
                  <a:lnTo>
                    <a:pt x="8" y="0"/>
                  </a:lnTo>
                  <a:lnTo>
                    <a:pt x="8" y="5"/>
                  </a:lnTo>
                  <a:lnTo>
                    <a:pt x="0" y="5"/>
                  </a:lnTo>
                  <a:lnTo>
                    <a:pt x="4" y="9"/>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106" name="Freeform 34"/>
            <p:cNvSpPr>
              <a:spLocks/>
            </p:cNvSpPr>
            <p:nvPr userDrawn="1"/>
          </p:nvSpPr>
          <p:spPr bwMode="auto">
            <a:xfrm>
              <a:off x="4887" y="3620"/>
              <a:ext cx="131" cy="8"/>
            </a:xfrm>
            <a:custGeom>
              <a:avLst/>
              <a:gdLst/>
              <a:ahLst/>
              <a:cxnLst>
                <a:cxn ang="0">
                  <a:pos x="0" y="0"/>
                </a:cxn>
                <a:cxn ang="0">
                  <a:pos x="131" y="0"/>
                </a:cxn>
                <a:cxn ang="0">
                  <a:pos x="131" y="8"/>
                </a:cxn>
                <a:cxn ang="0">
                  <a:pos x="0" y="8"/>
                </a:cxn>
                <a:cxn ang="0">
                  <a:pos x="0" y="0"/>
                </a:cxn>
                <a:cxn ang="0">
                  <a:pos x="0" y="0"/>
                </a:cxn>
                <a:cxn ang="0">
                  <a:pos x="0" y="0"/>
                </a:cxn>
              </a:cxnLst>
              <a:rect l="0" t="0" r="r" b="b"/>
              <a:pathLst>
                <a:path w="131" h="8">
                  <a:moveTo>
                    <a:pt x="0" y="0"/>
                  </a:moveTo>
                  <a:lnTo>
                    <a:pt x="131" y="0"/>
                  </a:lnTo>
                  <a:lnTo>
                    <a:pt x="131"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07" name="Freeform 35"/>
            <p:cNvSpPr>
              <a:spLocks/>
            </p:cNvSpPr>
            <p:nvPr userDrawn="1"/>
          </p:nvSpPr>
          <p:spPr bwMode="auto">
            <a:xfrm>
              <a:off x="5014" y="3620"/>
              <a:ext cx="8" cy="8"/>
            </a:xfrm>
            <a:custGeom>
              <a:avLst/>
              <a:gdLst/>
              <a:ahLst/>
              <a:cxnLst>
                <a:cxn ang="0">
                  <a:pos x="8" y="4"/>
                </a:cxn>
                <a:cxn ang="0">
                  <a:pos x="8" y="8"/>
                </a:cxn>
                <a:cxn ang="0">
                  <a:pos x="4" y="8"/>
                </a:cxn>
                <a:cxn ang="0">
                  <a:pos x="4" y="0"/>
                </a:cxn>
                <a:cxn ang="0">
                  <a:pos x="0" y="4"/>
                </a:cxn>
                <a:cxn ang="0">
                  <a:pos x="8" y="4"/>
                </a:cxn>
                <a:cxn ang="0">
                  <a:pos x="8" y="4"/>
                </a:cxn>
                <a:cxn ang="0">
                  <a:pos x="8" y="4"/>
                </a:cxn>
              </a:cxnLst>
              <a:rect l="0" t="0" r="r" b="b"/>
              <a:pathLst>
                <a:path w="8" h="8">
                  <a:moveTo>
                    <a:pt x="8" y="4"/>
                  </a:moveTo>
                  <a:lnTo>
                    <a:pt x="8" y="8"/>
                  </a:lnTo>
                  <a:lnTo>
                    <a:pt x="4" y="8"/>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08" name="Freeform 36"/>
            <p:cNvSpPr>
              <a:spLocks/>
            </p:cNvSpPr>
            <p:nvPr userDrawn="1"/>
          </p:nvSpPr>
          <p:spPr bwMode="auto">
            <a:xfrm>
              <a:off x="4726" y="3426"/>
              <a:ext cx="164" cy="201"/>
            </a:xfrm>
            <a:custGeom>
              <a:avLst/>
              <a:gdLst/>
              <a:ahLst/>
              <a:cxnLst>
                <a:cxn ang="0">
                  <a:pos x="159" y="201"/>
                </a:cxn>
                <a:cxn ang="0">
                  <a:pos x="164" y="195"/>
                </a:cxn>
                <a:cxn ang="0">
                  <a:pos x="5" y="0"/>
                </a:cxn>
                <a:cxn ang="0">
                  <a:pos x="0" y="5"/>
                </a:cxn>
                <a:cxn ang="0">
                  <a:pos x="159" y="201"/>
                </a:cxn>
                <a:cxn ang="0">
                  <a:pos x="159" y="201"/>
                </a:cxn>
                <a:cxn ang="0">
                  <a:pos x="159" y="201"/>
                </a:cxn>
              </a:cxnLst>
              <a:rect l="0" t="0" r="r" b="b"/>
              <a:pathLst>
                <a:path w="164" h="201">
                  <a:moveTo>
                    <a:pt x="159" y="201"/>
                  </a:moveTo>
                  <a:lnTo>
                    <a:pt x="164" y="195"/>
                  </a:lnTo>
                  <a:lnTo>
                    <a:pt x="5" y="0"/>
                  </a:lnTo>
                  <a:lnTo>
                    <a:pt x="0" y="5"/>
                  </a:lnTo>
                  <a:lnTo>
                    <a:pt x="159" y="201"/>
                  </a:lnTo>
                  <a:lnTo>
                    <a:pt x="159" y="201"/>
                  </a:lnTo>
                  <a:lnTo>
                    <a:pt x="159" y="201"/>
                  </a:lnTo>
                  <a:close/>
                </a:path>
              </a:pathLst>
            </a:custGeom>
            <a:solidFill>
              <a:srgbClr val="FFFFFF"/>
            </a:solidFill>
            <a:ln w="9525">
              <a:noFill/>
              <a:round/>
              <a:headEnd/>
              <a:tailEnd/>
            </a:ln>
          </p:spPr>
          <p:txBody>
            <a:bodyPr/>
            <a:lstStyle/>
            <a:p>
              <a:endParaRPr lang="en-US"/>
            </a:p>
          </p:txBody>
        </p:sp>
        <p:sp>
          <p:nvSpPr>
            <p:cNvPr id="3109" name="Freeform 37"/>
            <p:cNvSpPr>
              <a:spLocks/>
            </p:cNvSpPr>
            <p:nvPr userDrawn="1"/>
          </p:nvSpPr>
          <p:spPr bwMode="auto">
            <a:xfrm>
              <a:off x="4885" y="3620"/>
              <a:ext cx="5" cy="8"/>
            </a:xfrm>
            <a:custGeom>
              <a:avLst/>
              <a:gdLst/>
              <a:ahLst/>
              <a:cxnLst>
                <a:cxn ang="0">
                  <a:pos x="2" y="8"/>
                </a:cxn>
                <a:cxn ang="0">
                  <a:pos x="0" y="8"/>
                </a:cxn>
                <a:cxn ang="0">
                  <a:pos x="0" y="7"/>
                </a:cxn>
                <a:cxn ang="0">
                  <a:pos x="5" y="1"/>
                </a:cxn>
                <a:cxn ang="0">
                  <a:pos x="2" y="0"/>
                </a:cxn>
                <a:cxn ang="0">
                  <a:pos x="2" y="8"/>
                </a:cxn>
                <a:cxn ang="0">
                  <a:pos x="2" y="8"/>
                </a:cxn>
                <a:cxn ang="0">
                  <a:pos x="2" y="8"/>
                </a:cxn>
              </a:cxnLst>
              <a:rect l="0" t="0" r="r" b="b"/>
              <a:pathLst>
                <a:path w="5" h="8">
                  <a:moveTo>
                    <a:pt x="2" y="8"/>
                  </a:moveTo>
                  <a:lnTo>
                    <a:pt x="0" y="8"/>
                  </a:lnTo>
                  <a:lnTo>
                    <a:pt x="0" y="7"/>
                  </a:lnTo>
                  <a:lnTo>
                    <a:pt x="5" y="1"/>
                  </a:lnTo>
                  <a:lnTo>
                    <a:pt x="2" y="0"/>
                  </a:lnTo>
                  <a:lnTo>
                    <a:pt x="2" y="8"/>
                  </a:lnTo>
                  <a:lnTo>
                    <a:pt x="2" y="8"/>
                  </a:lnTo>
                  <a:lnTo>
                    <a:pt x="2" y="8"/>
                  </a:lnTo>
                  <a:close/>
                </a:path>
              </a:pathLst>
            </a:custGeom>
            <a:solidFill>
              <a:srgbClr val="FFFFFF"/>
            </a:solidFill>
            <a:ln w="9525">
              <a:noFill/>
              <a:round/>
              <a:headEnd/>
              <a:tailEnd/>
            </a:ln>
          </p:spPr>
          <p:txBody>
            <a:bodyPr/>
            <a:lstStyle/>
            <a:p>
              <a:endParaRPr lang="en-US"/>
            </a:p>
          </p:txBody>
        </p:sp>
        <p:sp>
          <p:nvSpPr>
            <p:cNvPr id="3110" name="Freeform 38"/>
            <p:cNvSpPr>
              <a:spLocks/>
            </p:cNvSpPr>
            <p:nvPr userDrawn="1"/>
          </p:nvSpPr>
          <p:spPr bwMode="auto">
            <a:xfrm>
              <a:off x="4724" y="3429"/>
              <a:ext cx="9" cy="102"/>
            </a:xfrm>
            <a:custGeom>
              <a:avLst/>
              <a:gdLst/>
              <a:ahLst/>
              <a:cxnLst>
                <a:cxn ang="0">
                  <a:pos x="0" y="0"/>
                </a:cxn>
                <a:cxn ang="0">
                  <a:pos x="9" y="0"/>
                </a:cxn>
                <a:cxn ang="0">
                  <a:pos x="9" y="102"/>
                </a:cxn>
                <a:cxn ang="0">
                  <a:pos x="0" y="102"/>
                </a:cxn>
                <a:cxn ang="0">
                  <a:pos x="0" y="0"/>
                </a:cxn>
                <a:cxn ang="0">
                  <a:pos x="0" y="0"/>
                </a:cxn>
                <a:cxn ang="0">
                  <a:pos x="0" y="0"/>
                </a:cxn>
              </a:cxnLst>
              <a:rect l="0" t="0" r="r" b="b"/>
              <a:pathLst>
                <a:path w="9" h="102">
                  <a:moveTo>
                    <a:pt x="0" y="0"/>
                  </a:moveTo>
                  <a:lnTo>
                    <a:pt x="9" y="0"/>
                  </a:lnTo>
                  <a:lnTo>
                    <a:pt x="9" y="102"/>
                  </a:lnTo>
                  <a:lnTo>
                    <a:pt x="0" y="102"/>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1" name="Freeform 39"/>
            <p:cNvSpPr>
              <a:spLocks/>
            </p:cNvSpPr>
            <p:nvPr userDrawn="1"/>
          </p:nvSpPr>
          <p:spPr bwMode="auto">
            <a:xfrm>
              <a:off x="4724" y="3418"/>
              <a:ext cx="9" cy="13"/>
            </a:xfrm>
            <a:custGeom>
              <a:avLst/>
              <a:gdLst/>
              <a:ahLst/>
              <a:cxnLst>
                <a:cxn ang="0">
                  <a:pos x="7" y="8"/>
                </a:cxn>
                <a:cxn ang="0">
                  <a:pos x="0" y="0"/>
                </a:cxn>
                <a:cxn ang="0">
                  <a:pos x="0" y="11"/>
                </a:cxn>
                <a:cxn ang="0">
                  <a:pos x="9" y="11"/>
                </a:cxn>
                <a:cxn ang="0">
                  <a:pos x="2" y="13"/>
                </a:cxn>
                <a:cxn ang="0">
                  <a:pos x="7" y="8"/>
                </a:cxn>
                <a:cxn ang="0">
                  <a:pos x="7" y="8"/>
                </a:cxn>
                <a:cxn ang="0">
                  <a:pos x="7" y="8"/>
                </a:cxn>
              </a:cxnLst>
              <a:rect l="0" t="0" r="r" b="b"/>
              <a:pathLst>
                <a:path w="9" h="13">
                  <a:moveTo>
                    <a:pt x="7" y="8"/>
                  </a:moveTo>
                  <a:lnTo>
                    <a:pt x="0" y="0"/>
                  </a:lnTo>
                  <a:lnTo>
                    <a:pt x="0" y="11"/>
                  </a:lnTo>
                  <a:lnTo>
                    <a:pt x="9" y="11"/>
                  </a:lnTo>
                  <a:lnTo>
                    <a:pt x="2" y="13"/>
                  </a:lnTo>
                  <a:lnTo>
                    <a:pt x="7" y="8"/>
                  </a:lnTo>
                  <a:lnTo>
                    <a:pt x="7" y="8"/>
                  </a:lnTo>
                  <a:lnTo>
                    <a:pt x="7" y="8"/>
                  </a:lnTo>
                  <a:close/>
                </a:path>
              </a:pathLst>
            </a:custGeom>
            <a:solidFill>
              <a:srgbClr val="FFFFFF"/>
            </a:solidFill>
            <a:ln w="9525">
              <a:noFill/>
              <a:round/>
              <a:headEnd/>
              <a:tailEnd/>
            </a:ln>
          </p:spPr>
          <p:txBody>
            <a:bodyPr/>
            <a:lstStyle/>
            <a:p>
              <a:endParaRPr lang="en-US"/>
            </a:p>
          </p:txBody>
        </p:sp>
        <p:sp>
          <p:nvSpPr>
            <p:cNvPr id="3112" name="Freeform 40"/>
            <p:cNvSpPr>
              <a:spLocks/>
            </p:cNvSpPr>
            <p:nvPr userDrawn="1"/>
          </p:nvSpPr>
          <p:spPr bwMode="auto">
            <a:xfrm>
              <a:off x="4728" y="3526"/>
              <a:ext cx="45" cy="9"/>
            </a:xfrm>
            <a:custGeom>
              <a:avLst/>
              <a:gdLst/>
              <a:ahLst/>
              <a:cxnLst>
                <a:cxn ang="0">
                  <a:pos x="0" y="0"/>
                </a:cxn>
                <a:cxn ang="0">
                  <a:pos x="45" y="0"/>
                </a:cxn>
                <a:cxn ang="0">
                  <a:pos x="45" y="9"/>
                </a:cxn>
                <a:cxn ang="0">
                  <a:pos x="0" y="9"/>
                </a:cxn>
                <a:cxn ang="0">
                  <a:pos x="0" y="0"/>
                </a:cxn>
                <a:cxn ang="0">
                  <a:pos x="0" y="0"/>
                </a:cxn>
                <a:cxn ang="0">
                  <a:pos x="0" y="0"/>
                </a:cxn>
              </a:cxnLst>
              <a:rect l="0" t="0" r="r" b="b"/>
              <a:pathLst>
                <a:path w="45" h="9">
                  <a:moveTo>
                    <a:pt x="0" y="0"/>
                  </a:moveTo>
                  <a:lnTo>
                    <a:pt x="45" y="0"/>
                  </a:lnTo>
                  <a:lnTo>
                    <a:pt x="45" y="9"/>
                  </a:lnTo>
                  <a:lnTo>
                    <a:pt x="0" y="9"/>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3" name="Freeform 41"/>
            <p:cNvSpPr>
              <a:spLocks/>
            </p:cNvSpPr>
            <p:nvPr userDrawn="1"/>
          </p:nvSpPr>
          <p:spPr bwMode="auto">
            <a:xfrm>
              <a:off x="4724" y="3526"/>
              <a:ext cx="9" cy="9"/>
            </a:xfrm>
            <a:custGeom>
              <a:avLst/>
              <a:gdLst/>
              <a:ahLst/>
              <a:cxnLst>
                <a:cxn ang="0">
                  <a:pos x="0" y="5"/>
                </a:cxn>
                <a:cxn ang="0">
                  <a:pos x="0" y="9"/>
                </a:cxn>
                <a:cxn ang="0">
                  <a:pos x="4" y="9"/>
                </a:cxn>
                <a:cxn ang="0">
                  <a:pos x="4" y="0"/>
                </a:cxn>
                <a:cxn ang="0">
                  <a:pos x="9" y="5"/>
                </a:cxn>
                <a:cxn ang="0">
                  <a:pos x="0" y="5"/>
                </a:cxn>
                <a:cxn ang="0">
                  <a:pos x="0" y="5"/>
                </a:cxn>
                <a:cxn ang="0">
                  <a:pos x="0" y="5"/>
                </a:cxn>
              </a:cxnLst>
              <a:rect l="0" t="0" r="r" b="b"/>
              <a:pathLst>
                <a:path w="9" h="9">
                  <a:moveTo>
                    <a:pt x="0" y="5"/>
                  </a:moveTo>
                  <a:lnTo>
                    <a:pt x="0" y="9"/>
                  </a:lnTo>
                  <a:lnTo>
                    <a:pt x="4" y="9"/>
                  </a:lnTo>
                  <a:lnTo>
                    <a:pt x="4" y="0"/>
                  </a:lnTo>
                  <a:lnTo>
                    <a:pt x="9" y="5"/>
                  </a:lnTo>
                  <a:lnTo>
                    <a:pt x="0" y="5"/>
                  </a:lnTo>
                  <a:lnTo>
                    <a:pt x="0" y="5"/>
                  </a:lnTo>
                  <a:lnTo>
                    <a:pt x="0" y="5"/>
                  </a:lnTo>
                  <a:close/>
                </a:path>
              </a:pathLst>
            </a:custGeom>
            <a:solidFill>
              <a:srgbClr val="FFFFFF"/>
            </a:solidFill>
            <a:ln w="9525">
              <a:noFill/>
              <a:round/>
              <a:headEnd/>
              <a:tailEnd/>
            </a:ln>
          </p:spPr>
          <p:txBody>
            <a:bodyPr/>
            <a:lstStyle/>
            <a:p>
              <a:endParaRPr lang="en-US"/>
            </a:p>
          </p:txBody>
        </p:sp>
        <p:sp>
          <p:nvSpPr>
            <p:cNvPr id="3114" name="Freeform 42"/>
            <p:cNvSpPr>
              <a:spLocks/>
            </p:cNvSpPr>
            <p:nvPr userDrawn="1"/>
          </p:nvSpPr>
          <p:spPr bwMode="auto">
            <a:xfrm>
              <a:off x="4769" y="3531"/>
              <a:ext cx="8" cy="93"/>
            </a:xfrm>
            <a:custGeom>
              <a:avLst/>
              <a:gdLst/>
              <a:ahLst/>
              <a:cxnLst>
                <a:cxn ang="0">
                  <a:pos x="0" y="0"/>
                </a:cxn>
                <a:cxn ang="0">
                  <a:pos x="8" y="0"/>
                </a:cxn>
                <a:cxn ang="0">
                  <a:pos x="8" y="93"/>
                </a:cxn>
                <a:cxn ang="0">
                  <a:pos x="0" y="93"/>
                </a:cxn>
                <a:cxn ang="0">
                  <a:pos x="0" y="0"/>
                </a:cxn>
                <a:cxn ang="0">
                  <a:pos x="0" y="0"/>
                </a:cxn>
                <a:cxn ang="0">
                  <a:pos x="0" y="0"/>
                </a:cxn>
              </a:cxnLst>
              <a:rect l="0" t="0" r="r" b="b"/>
              <a:pathLst>
                <a:path w="8" h="93">
                  <a:moveTo>
                    <a:pt x="0" y="0"/>
                  </a:moveTo>
                  <a:lnTo>
                    <a:pt x="8" y="0"/>
                  </a:lnTo>
                  <a:lnTo>
                    <a:pt x="8" y="93"/>
                  </a:lnTo>
                  <a:lnTo>
                    <a:pt x="0" y="93"/>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5" name="Freeform 43"/>
            <p:cNvSpPr>
              <a:spLocks/>
            </p:cNvSpPr>
            <p:nvPr userDrawn="1"/>
          </p:nvSpPr>
          <p:spPr bwMode="auto">
            <a:xfrm>
              <a:off x="4769" y="3526"/>
              <a:ext cx="8" cy="9"/>
            </a:xfrm>
            <a:custGeom>
              <a:avLst/>
              <a:gdLst/>
              <a:ahLst/>
              <a:cxnLst>
                <a:cxn ang="0">
                  <a:pos x="4" y="0"/>
                </a:cxn>
                <a:cxn ang="0">
                  <a:pos x="8" y="0"/>
                </a:cxn>
                <a:cxn ang="0">
                  <a:pos x="8" y="5"/>
                </a:cxn>
                <a:cxn ang="0">
                  <a:pos x="0" y="5"/>
                </a:cxn>
                <a:cxn ang="0">
                  <a:pos x="4" y="9"/>
                </a:cxn>
                <a:cxn ang="0">
                  <a:pos x="4" y="0"/>
                </a:cxn>
                <a:cxn ang="0">
                  <a:pos x="4" y="0"/>
                </a:cxn>
                <a:cxn ang="0">
                  <a:pos x="4" y="0"/>
                </a:cxn>
              </a:cxnLst>
              <a:rect l="0" t="0" r="r" b="b"/>
              <a:pathLst>
                <a:path w="8" h="9">
                  <a:moveTo>
                    <a:pt x="4" y="0"/>
                  </a:moveTo>
                  <a:lnTo>
                    <a:pt x="8" y="0"/>
                  </a:lnTo>
                  <a:lnTo>
                    <a:pt x="8" y="5"/>
                  </a:lnTo>
                  <a:lnTo>
                    <a:pt x="0" y="5"/>
                  </a:lnTo>
                  <a:lnTo>
                    <a:pt x="4" y="9"/>
                  </a:lnTo>
                  <a:lnTo>
                    <a:pt x="4" y="0"/>
                  </a:lnTo>
                  <a:lnTo>
                    <a:pt x="4" y="0"/>
                  </a:lnTo>
                  <a:lnTo>
                    <a:pt x="4" y="0"/>
                  </a:lnTo>
                  <a:close/>
                </a:path>
              </a:pathLst>
            </a:custGeom>
            <a:solidFill>
              <a:srgbClr val="FFFFFF"/>
            </a:solidFill>
            <a:ln w="9525">
              <a:noFill/>
              <a:round/>
              <a:headEnd/>
              <a:tailEnd/>
            </a:ln>
          </p:spPr>
          <p:txBody>
            <a:bodyPr/>
            <a:lstStyle/>
            <a:p>
              <a:endParaRPr lang="en-US"/>
            </a:p>
          </p:txBody>
        </p:sp>
        <p:sp>
          <p:nvSpPr>
            <p:cNvPr id="3116" name="Freeform 44"/>
            <p:cNvSpPr>
              <a:spLocks/>
            </p:cNvSpPr>
            <p:nvPr userDrawn="1"/>
          </p:nvSpPr>
          <p:spPr bwMode="auto">
            <a:xfrm>
              <a:off x="4579" y="3620"/>
              <a:ext cx="194" cy="8"/>
            </a:xfrm>
            <a:custGeom>
              <a:avLst/>
              <a:gdLst/>
              <a:ahLst/>
              <a:cxnLst>
                <a:cxn ang="0">
                  <a:pos x="0" y="0"/>
                </a:cxn>
                <a:cxn ang="0">
                  <a:pos x="194" y="0"/>
                </a:cxn>
                <a:cxn ang="0">
                  <a:pos x="194" y="8"/>
                </a:cxn>
                <a:cxn ang="0">
                  <a:pos x="0" y="8"/>
                </a:cxn>
                <a:cxn ang="0">
                  <a:pos x="0" y="0"/>
                </a:cxn>
                <a:cxn ang="0">
                  <a:pos x="0" y="0"/>
                </a:cxn>
                <a:cxn ang="0">
                  <a:pos x="0" y="0"/>
                </a:cxn>
              </a:cxnLst>
              <a:rect l="0" t="0" r="r" b="b"/>
              <a:pathLst>
                <a:path w="194" h="8">
                  <a:moveTo>
                    <a:pt x="0" y="0"/>
                  </a:moveTo>
                  <a:lnTo>
                    <a:pt x="194" y="0"/>
                  </a:lnTo>
                  <a:lnTo>
                    <a:pt x="194"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17" name="Freeform 45"/>
            <p:cNvSpPr>
              <a:spLocks/>
            </p:cNvSpPr>
            <p:nvPr userDrawn="1"/>
          </p:nvSpPr>
          <p:spPr bwMode="auto">
            <a:xfrm>
              <a:off x="4769" y="3620"/>
              <a:ext cx="8" cy="8"/>
            </a:xfrm>
            <a:custGeom>
              <a:avLst/>
              <a:gdLst/>
              <a:ahLst/>
              <a:cxnLst>
                <a:cxn ang="0">
                  <a:pos x="8" y="4"/>
                </a:cxn>
                <a:cxn ang="0">
                  <a:pos x="8" y="8"/>
                </a:cxn>
                <a:cxn ang="0">
                  <a:pos x="4" y="8"/>
                </a:cxn>
                <a:cxn ang="0">
                  <a:pos x="4" y="0"/>
                </a:cxn>
                <a:cxn ang="0">
                  <a:pos x="0" y="4"/>
                </a:cxn>
                <a:cxn ang="0">
                  <a:pos x="8" y="4"/>
                </a:cxn>
                <a:cxn ang="0">
                  <a:pos x="8" y="4"/>
                </a:cxn>
                <a:cxn ang="0">
                  <a:pos x="8" y="4"/>
                </a:cxn>
              </a:cxnLst>
              <a:rect l="0" t="0" r="r" b="b"/>
              <a:pathLst>
                <a:path w="8" h="8">
                  <a:moveTo>
                    <a:pt x="8" y="4"/>
                  </a:moveTo>
                  <a:lnTo>
                    <a:pt x="8" y="8"/>
                  </a:lnTo>
                  <a:lnTo>
                    <a:pt x="4" y="8"/>
                  </a:lnTo>
                  <a:lnTo>
                    <a:pt x="4" y="0"/>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18" name="Freeform 46"/>
            <p:cNvSpPr>
              <a:spLocks/>
            </p:cNvSpPr>
            <p:nvPr userDrawn="1"/>
          </p:nvSpPr>
          <p:spPr bwMode="auto">
            <a:xfrm>
              <a:off x="4575" y="3529"/>
              <a:ext cx="8" cy="95"/>
            </a:xfrm>
            <a:custGeom>
              <a:avLst/>
              <a:gdLst/>
              <a:ahLst/>
              <a:cxnLst>
                <a:cxn ang="0">
                  <a:pos x="0" y="95"/>
                </a:cxn>
                <a:cxn ang="0">
                  <a:pos x="8" y="95"/>
                </a:cxn>
                <a:cxn ang="0">
                  <a:pos x="8" y="0"/>
                </a:cxn>
                <a:cxn ang="0">
                  <a:pos x="0" y="0"/>
                </a:cxn>
                <a:cxn ang="0">
                  <a:pos x="0" y="95"/>
                </a:cxn>
                <a:cxn ang="0">
                  <a:pos x="0" y="95"/>
                </a:cxn>
                <a:cxn ang="0">
                  <a:pos x="0" y="95"/>
                </a:cxn>
              </a:cxnLst>
              <a:rect l="0" t="0" r="r" b="b"/>
              <a:pathLst>
                <a:path w="8" h="95">
                  <a:moveTo>
                    <a:pt x="0" y="95"/>
                  </a:moveTo>
                  <a:lnTo>
                    <a:pt x="8" y="95"/>
                  </a:lnTo>
                  <a:lnTo>
                    <a:pt x="8" y="0"/>
                  </a:lnTo>
                  <a:lnTo>
                    <a:pt x="0" y="0"/>
                  </a:lnTo>
                  <a:lnTo>
                    <a:pt x="0" y="95"/>
                  </a:lnTo>
                  <a:lnTo>
                    <a:pt x="0" y="95"/>
                  </a:lnTo>
                  <a:lnTo>
                    <a:pt x="0" y="95"/>
                  </a:lnTo>
                  <a:close/>
                </a:path>
              </a:pathLst>
            </a:custGeom>
            <a:solidFill>
              <a:srgbClr val="FFFFFF"/>
            </a:solidFill>
            <a:ln w="9525">
              <a:noFill/>
              <a:round/>
              <a:headEnd/>
              <a:tailEnd/>
            </a:ln>
          </p:spPr>
          <p:txBody>
            <a:bodyPr/>
            <a:lstStyle/>
            <a:p>
              <a:endParaRPr lang="en-US"/>
            </a:p>
          </p:txBody>
        </p:sp>
        <p:sp>
          <p:nvSpPr>
            <p:cNvPr id="3119" name="Freeform 47"/>
            <p:cNvSpPr>
              <a:spLocks/>
            </p:cNvSpPr>
            <p:nvPr userDrawn="1"/>
          </p:nvSpPr>
          <p:spPr bwMode="auto">
            <a:xfrm>
              <a:off x="4575" y="3620"/>
              <a:ext cx="8" cy="8"/>
            </a:xfrm>
            <a:custGeom>
              <a:avLst/>
              <a:gdLst/>
              <a:ahLst/>
              <a:cxnLst>
                <a:cxn ang="0">
                  <a:pos x="4" y="8"/>
                </a:cxn>
                <a:cxn ang="0">
                  <a:pos x="0" y="8"/>
                </a:cxn>
                <a:cxn ang="0">
                  <a:pos x="0" y="4"/>
                </a:cxn>
                <a:cxn ang="0">
                  <a:pos x="8" y="4"/>
                </a:cxn>
                <a:cxn ang="0">
                  <a:pos x="4" y="0"/>
                </a:cxn>
                <a:cxn ang="0">
                  <a:pos x="4" y="8"/>
                </a:cxn>
                <a:cxn ang="0">
                  <a:pos x="4" y="8"/>
                </a:cxn>
                <a:cxn ang="0">
                  <a:pos x="4" y="8"/>
                </a:cxn>
              </a:cxnLst>
              <a:rect l="0" t="0" r="r" b="b"/>
              <a:pathLst>
                <a:path w="8" h="8">
                  <a:moveTo>
                    <a:pt x="4" y="8"/>
                  </a:moveTo>
                  <a:lnTo>
                    <a:pt x="0" y="8"/>
                  </a:lnTo>
                  <a:lnTo>
                    <a:pt x="0" y="4"/>
                  </a:lnTo>
                  <a:lnTo>
                    <a:pt x="8"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0" name="Freeform 48"/>
            <p:cNvSpPr>
              <a:spLocks/>
            </p:cNvSpPr>
            <p:nvPr userDrawn="1"/>
          </p:nvSpPr>
          <p:spPr bwMode="auto">
            <a:xfrm>
              <a:off x="4579" y="3525"/>
              <a:ext cx="48" cy="8"/>
            </a:xfrm>
            <a:custGeom>
              <a:avLst/>
              <a:gdLst/>
              <a:ahLst/>
              <a:cxnLst>
                <a:cxn ang="0">
                  <a:pos x="0" y="0"/>
                </a:cxn>
                <a:cxn ang="0">
                  <a:pos x="48" y="0"/>
                </a:cxn>
                <a:cxn ang="0">
                  <a:pos x="48" y="8"/>
                </a:cxn>
                <a:cxn ang="0">
                  <a:pos x="0" y="8"/>
                </a:cxn>
                <a:cxn ang="0">
                  <a:pos x="0" y="0"/>
                </a:cxn>
                <a:cxn ang="0">
                  <a:pos x="0" y="0"/>
                </a:cxn>
                <a:cxn ang="0">
                  <a:pos x="0" y="0"/>
                </a:cxn>
              </a:cxnLst>
              <a:rect l="0" t="0" r="r" b="b"/>
              <a:pathLst>
                <a:path w="48" h="8">
                  <a:moveTo>
                    <a:pt x="0" y="0"/>
                  </a:moveTo>
                  <a:lnTo>
                    <a:pt x="48" y="0"/>
                  </a:lnTo>
                  <a:lnTo>
                    <a:pt x="48"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1" name="Freeform 49"/>
            <p:cNvSpPr>
              <a:spLocks/>
            </p:cNvSpPr>
            <p:nvPr userDrawn="1"/>
          </p:nvSpPr>
          <p:spPr bwMode="auto">
            <a:xfrm>
              <a:off x="4575" y="3525"/>
              <a:ext cx="8" cy="8"/>
            </a:xfrm>
            <a:custGeom>
              <a:avLst/>
              <a:gdLst/>
              <a:ahLst/>
              <a:cxnLst>
                <a:cxn ang="0">
                  <a:pos x="0" y="4"/>
                </a:cxn>
                <a:cxn ang="0">
                  <a:pos x="0" y="0"/>
                </a:cxn>
                <a:cxn ang="0">
                  <a:pos x="4" y="0"/>
                </a:cxn>
                <a:cxn ang="0">
                  <a:pos x="4" y="8"/>
                </a:cxn>
                <a:cxn ang="0">
                  <a:pos x="8" y="4"/>
                </a:cxn>
                <a:cxn ang="0">
                  <a:pos x="0" y="4"/>
                </a:cxn>
                <a:cxn ang="0">
                  <a:pos x="0" y="4"/>
                </a:cxn>
                <a:cxn ang="0">
                  <a:pos x="0" y="4"/>
                </a:cxn>
              </a:cxnLst>
              <a:rect l="0" t="0" r="r" b="b"/>
              <a:pathLst>
                <a:path w="8" h="8">
                  <a:moveTo>
                    <a:pt x="0" y="4"/>
                  </a:moveTo>
                  <a:lnTo>
                    <a:pt x="0" y="0"/>
                  </a:lnTo>
                  <a:lnTo>
                    <a:pt x="4" y="0"/>
                  </a:lnTo>
                  <a:lnTo>
                    <a:pt x="4" y="8"/>
                  </a:lnTo>
                  <a:lnTo>
                    <a:pt x="8" y="4"/>
                  </a:lnTo>
                  <a:lnTo>
                    <a:pt x="0" y="4"/>
                  </a:lnTo>
                  <a:lnTo>
                    <a:pt x="0" y="4"/>
                  </a:lnTo>
                  <a:lnTo>
                    <a:pt x="0" y="4"/>
                  </a:lnTo>
                  <a:close/>
                </a:path>
              </a:pathLst>
            </a:custGeom>
            <a:solidFill>
              <a:srgbClr val="FFFFFF"/>
            </a:solidFill>
            <a:ln w="9525">
              <a:noFill/>
              <a:round/>
              <a:headEnd/>
              <a:tailEnd/>
            </a:ln>
          </p:spPr>
          <p:txBody>
            <a:bodyPr/>
            <a:lstStyle/>
            <a:p>
              <a:endParaRPr lang="en-US"/>
            </a:p>
          </p:txBody>
        </p:sp>
        <p:sp>
          <p:nvSpPr>
            <p:cNvPr id="3122" name="Freeform 50"/>
            <p:cNvSpPr>
              <a:spLocks/>
            </p:cNvSpPr>
            <p:nvPr userDrawn="1"/>
          </p:nvSpPr>
          <p:spPr bwMode="auto">
            <a:xfrm>
              <a:off x="4623" y="3288"/>
              <a:ext cx="8" cy="241"/>
            </a:xfrm>
            <a:custGeom>
              <a:avLst/>
              <a:gdLst/>
              <a:ahLst/>
              <a:cxnLst>
                <a:cxn ang="0">
                  <a:pos x="0" y="0"/>
                </a:cxn>
                <a:cxn ang="0">
                  <a:pos x="8" y="0"/>
                </a:cxn>
                <a:cxn ang="0">
                  <a:pos x="8" y="241"/>
                </a:cxn>
                <a:cxn ang="0">
                  <a:pos x="0" y="241"/>
                </a:cxn>
                <a:cxn ang="0">
                  <a:pos x="0" y="0"/>
                </a:cxn>
                <a:cxn ang="0">
                  <a:pos x="0" y="0"/>
                </a:cxn>
                <a:cxn ang="0">
                  <a:pos x="0" y="0"/>
                </a:cxn>
              </a:cxnLst>
              <a:rect l="0" t="0" r="r" b="b"/>
              <a:pathLst>
                <a:path w="8" h="241">
                  <a:moveTo>
                    <a:pt x="0" y="0"/>
                  </a:moveTo>
                  <a:lnTo>
                    <a:pt x="8" y="0"/>
                  </a:lnTo>
                  <a:lnTo>
                    <a:pt x="8" y="241"/>
                  </a:lnTo>
                  <a:lnTo>
                    <a:pt x="0" y="241"/>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3" name="Freeform 51"/>
            <p:cNvSpPr>
              <a:spLocks/>
            </p:cNvSpPr>
            <p:nvPr userDrawn="1"/>
          </p:nvSpPr>
          <p:spPr bwMode="auto">
            <a:xfrm>
              <a:off x="4623" y="3525"/>
              <a:ext cx="8" cy="8"/>
            </a:xfrm>
            <a:custGeom>
              <a:avLst/>
              <a:gdLst/>
              <a:ahLst/>
              <a:cxnLst>
                <a:cxn ang="0">
                  <a:pos x="4" y="8"/>
                </a:cxn>
                <a:cxn ang="0">
                  <a:pos x="8" y="8"/>
                </a:cxn>
                <a:cxn ang="0">
                  <a:pos x="8" y="4"/>
                </a:cxn>
                <a:cxn ang="0">
                  <a:pos x="0" y="4"/>
                </a:cxn>
                <a:cxn ang="0">
                  <a:pos x="4" y="0"/>
                </a:cxn>
                <a:cxn ang="0">
                  <a:pos x="4" y="8"/>
                </a:cxn>
                <a:cxn ang="0">
                  <a:pos x="4" y="8"/>
                </a:cxn>
                <a:cxn ang="0">
                  <a:pos x="4" y="8"/>
                </a:cxn>
              </a:cxnLst>
              <a:rect l="0" t="0" r="r" b="b"/>
              <a:pathLst>
                <a:path w="8" h="8">
                  <a:moveTo>
                    <a:pt x="4" y="8"/>
                  </a:moveTo>
                  <a:lnTo>
                    <a:pt x="8" y="8"/>
                  </a:lnTo>
                  <a:lnTo>
                    <a:pt x="8" y="4"/>
                  </a:lnTo>
                  <a:lnTo>
                    <a:pt x="0"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4" name="Freeform 52"/>
            <p:cNvSpPr>
              <a:spLocks/>
            </p:cNvSpPr>
            <p:nvPr userDrawn="1"/>
          </p:nvSpPr>
          <p:spPr bwMode="auto">
            <a:xfrm>
              <a:off x="4580" y="3284"/>
              <a:ext cx="47" cy="8"/>
            </a:xfrm>
            <a:custGeom>
              <a:avLst/>
              <a:gdLst/>
              <a:ahLst/>
              <a:cxnLst>
                <a:cxn ang="0">
                  <a:pos x="0" y="0"/>
                </a:cxn>
                <a:cxn ang="0">
                  <a:pos x="47" y="0"/>
                </a:cxn>
                <a:cxn ang="0">
                  <a:pos x="47" y="8"/>
                </a:cxn>
                <a:cxn ang="0">
                  <a:pos x="0" y="8"/>
                </a:cxn>
                <a:cxn ang="0">
                  <a:pos x="0" y="0"/>
                </a:cxn>
                <a:cxn ang="0">
                  <a:pos x="0" y="0"/>
                </a:cxn>
                <a:cxn ang="0">
                  <a:pos x="0" y="0"/>
                </a:cxn>
              </a:cxnLst>
              <a:rect l="0" t="0" r="r" b="b"/>
              <a:pathLst>
                <a:path w="47" h="8">
                  <a:moveTo>
                    <a:pt x="0" y="0"/>
                  </a:moveTo>
                  <a:lnTo>
                    <a:pt x="47" y="0"/>
                  </a:lnTo>
                  <a:lnTo>
                    <a:pt x="47" y="8"/>
                  </a:lnTo>
                  <a:lnTo>
                    <a:pt x="0" y="8"/>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5" name="Freeform 53"/>
            <p:cNvSpPr>
              <a:spLocks/>
            </p:cNvSpPr>
            <p:nvPr userDrawn="1"/>
          </p:nvSpPr>
          <p:spPr bwMode="auto">
            <a:xfrm>
              <a:off x="4623" y="3284"/>
              <a:ext cx="8" cy="8"/>
            </a:xfrm>
            <a:custGeom>
              <a:avLst/>
              <a:gdLst/>
              <a:ahLst/>
              <a:cxnLst>
                <a:cxn ang="0">
                  <a:pos x="8" y="4"/>
                </a:cxn>
                <a:cxn ang="0">
                  <a:pos x="8" y="0"/>
                </a:cxn>
                <a:cxn ang="0">
                  <a:pos x="4" y="0"/>
                </a:cxn>
                <a:cxn ang="0">
                  <a:pos x="4" y="8"/>
                </a:cxn>
                <a:cxn ang="0">
                  <a:pos x="0" y="4"/>
                </a:cxn>
                <a:cxn ang="0">
                  <a:pos x="8" y="4"/>
                </a:cxn>
                <a:cxn ang="0">
                  <a:pos x="8" y="4"/>
                </a:cxn>
                <a:cxn ang="0">
                  <a:pos x="8" y="4"/>
                </a:cxn>
              </a:cxnLst>
              <a:rect l="0" t="0" r="r" b="b"/>
              <a:pathLst>
                <a:path w="8" h="8">
                  <a:moveTo>
                    <a:pt x="8" y="4"/>
                  </a:moveTo>
                  <a:lnTo>
                    <a:pt x="8" y="0"/>
                  </a:lnTo>
                  <a:lnTo>
                    <a:pt x="4" y="0"/>
                  </a:lnTo>
                  <a:lnTo>
                    <a:pt x="4" y="8"/>
                  </a:lnTo>
                  <a:lnTo>
                    <a:pt x="0" y="4"/>
                  </a:lnTo>
                  <a:lnTo>
                    <a:pt x="8" y="4"/>
                  </a:lnTo>
                  <a:lnTo>
                    <a:pt x="8" y="4"/>
                  </a:lnTo>
                  <a:lnTo>
                    <a:pt x="8" y="4"/>
                  </a:lnTo>
                  <a:close/>
                </a:path>
              </a:pathLst>
            </a:custGeom>
            <a:solidFill>
              <a:srgbClr val="FFFFFF"/>
            </a:solidFill>
            <a:ln w="9525">
              <a:noFill/>
              <a:round/>
              <a:headEnd/>
              <a:tailEnd/>
            </a:ln>
          </p:spPr>
          <p:txBody>
            <a:bodyPr/>
            <a:lstStyle/>
            <a:p>
              <a:endParaRPr lang="en-US"/>
            </a:p>
          </p:txBody>
        </p:sp>
        <p:sp>
          <p:nvSpPr>
            <p:cNvPr id="3126" name="Freeform 54"/>
            <p:cNvSpPr>
              <a:spLocks/>
            </p:cNvSpPr>
            <p:nvPr userDrawn="1"/>
          </p:nvSpPr>
          <p:spPr bwMode="auto">
            <a:xfrm>
              <a:off x="4576" y="3193"/>
              <a:ext cx="9" cy="95"/>
            </a:xfrm>
            <a:custGeom>
              <a:avLst/>
              <a:gdLst/>
              <a:ahLst/>
              <a:cxnLst>
                <a:cxn ang="0">
                  <a:pos x="0" y="0"/>
                </a:cxn>
                <a:cxn ang="0">
                  <a:pos x="9" y="0"/>
                </a:cxn>
                <a:cxn ang="0">
                  <a:pos x="9" y="95"/>
                </a:cxn>
                <a:cxn ang="0">
                  <a:pos x="0" y="95"/>
                </a:cxn>
                <a:cxn ang="0">
                  <a:pos x="0" y="0"/>
                </a:cxn>
                <a:cxn ang="0">
                  <a:pos x="0" y="0"/>
                </a:cxn>
                <a:cxn ang="0">
                  <a:pos x="0" y="0"/>
                </a:cxn>
              </a:cxnLst>
              <a:rect l="0" t="0" r="r" b="b"/>
              <a:pathLst>
                <a:path w="9" h="95">
                  <a:moveTo>
                    <a:pt x="0" y="0"/>
                  </a:moveTo>
                  <a:lnTo>
                    <a:pt x="9" y="0"/>
                  </a:lnTo>
                  <a:lnTo>
                    <a:pt x="9" y="95"/>
                  </a:lnTo>
                  <a:lnTo>
                    <a:pt x="0" y="95"/>
                  </a:lnTo>
                  <a:lnTo>
                    <a:pt x="0" y="0"/>
                  </a:lnTo>
                  <a:lnTo>
                    <a:pt x="0" y="0"/>
                  </a:lnTo>
                  <a:lnTo>
                    <a:pt x="0" y="0"/>
                  </a:lnTo>
                  <a:close/>
                </a:path>
              </a:pathLst>
            </a:custGeom>
            <a:solidFill>
              <a:srgbClr val="FFFFFF"/>
            </a:solidFill>
            <a:ln w="9525">
              <a:noFill/>
              <a:round/>
              <a:headEnd/>
              <a:tailEnd/>
            </a:ln>
          </p:spPr>
          <p:txBody>
            <a:bodyPr/>
            <a:lstStyle/>
            <a:p>
              <a:endParaRPr lang="en-US"/>
            </a:p>
          </p:txBody>
        </p:sp>
        <p:sp>
          <p:nvSpPr>
            <p:cNvPr id="3127" name="Freeform 55"/>
            <p:cNvSpPr>
              <a:spLocks/>
            </p:cNvSpPr>
            <p:nvPr userDrawn="1"/>
          </p:nvSpPr>
          <p:spPr bwMode="auto">
            <a:xfrm>
              <a:off x="4576" y="3284"/>
              <a:ext cx="9" cy="8"/>
            </a:xfrm>
            <a:custGeom>
              <a:avLst/>
              <a:gdLst/>
              <a:ahLst/>
              <a:cxnLst>
                <a:cxn ang="0">
                  <a:pos x="4" y="8"/>
                </a:cxn>
                <a:cxn ang="0">
                  <a:pos x="0" y="8"/>
                </a:cxn>
                <a:cxn ang="0">
                  <a:pos x="0" y="4"/>
                </a:cxn>
                <a:cxn ang="0">
                  <a:pos x="9" y="4"/>
                </a:cxn>
                <a:cxn ang="0">
                  <a:pos x="4" y="0"/>
                </a:cxn>
                <a:cxn ang="0">
                  <a:pos x="4" y="8"/>
                </a:cxn>
                <a:cxn ang="0">
                  <a:pos x="4" y="8"/>
                </a:cxn>
                <a:cxn ang="0">
                  <a:pos x="4" y="8"/>
                </a:cxn>
              </a:cxnLst>
              <a:rect l="0" t="0" r="r" b="b"/>
              <a:pathLst>
                <a:path w="9" h="8">
                  <a:moveTo>
                    <a:pt x="4" y="8"/>
                  </a:moveTo>
                  <a:lnTo>
                    <a:pt x="0" y="8"/>
                  </a:lnTo>
                  <a:lnTo>
                    <a:pt x="0" y="4"/>
                  </a:lnTo>
                  <a:lnTo>
                    <a:pt x="9" y="4"/>
                  </a:lnTo>
                  <a:lnTo>
                    <a:pt x="4" y="0"/>
                  </a:lnTo>
                  <a:lnTo>
                    <a:pt x="4" y="8"/>
                  </a:lnTo>
                  <a:lnTo>
                    <a:pt x="4" y="8"/>
                  </a:lnTo>
                  <a:lnTo>
                    <a:pt x="4" y="8"/>
                  </a:lnTo>
                  <a:close/>
                </a:path>
              </a:pathLst>
            </a:custGeom>
            <a:solidFill>
              <a:srgbClr val="FFFFFF"/>
            </a:solidFill>
            <a:ln w="9525">
              <a:noFill/>
              <a:round/>
              <a:headEnd/>
              <a:tailEnd/>
            </a:ln>
          </p:spPr>
          <p:txBody>
            <a:bodyPr/>
            <a:lstStyle/>
            <a:p>
              <a:endParaRPr lang="en-US"/>
            </a:p>
          </p:txBody>
        </p:sp>
        <p:sp>
          <p:nvSpPr>
            <p:cNvPr id="3128" name="Freeform 56"/>
            <p:cNvSpPr>
              <a:spLocks/>
            </p:cNvSpPr>
            <p:nvPr userDrawn="1"/>
          </p:nvSpPr>
          <p:spPr bwMode="auto">
            <a:xfrm>
              <a:off x="4576" y="3191"/>
              <a:ext cx="9" cy="8"/>
            </a:xfrm>
            <a:custGeom>
              <a:avLst/>
              <a:gdLst/>
              <a:ahLst/>
              <a:cxnLst>
                <a:cxn ang="0">
                  <a:pos x="0" y="2"/>
                </a:cxn>
                <a:cxn ang="0">
                  <a:pos x="0" y="0"/>
                </a:cxn>
                <a:cxn ang="0">
                  <a:pos x="4" y="0"/>
                </a:cxn>
                <a:cxn ang="0">
                  <a:pos x="4" y="8"/>
                </a:cxn>
                <a:cxn ang="0">
                  <a:pos x="9" y="2"/>
                </a:cxn>
                <a:cxn ang="0">
                  <a:pos x="0" y="2"/>
                </a:cxn>
                <a:cxn ang="0">
                  <a:pos x="0" y="2"/>
                </a:cxn>
                <a:cxn ang="0">
                  <a:pos x="0" y="2"/>
                </a:cxn>
              </a:cxnLst>
              <a:rect l="0" t="0" r="r" b="b"/>
              <a:pathLst>
                <a:path w="9" h="8">
                  <a:moveTo>
                    <a:pt x="0" y="2"/>
                  </a:moveTo>
                  <a:lnTo>
                    <a:pt x="0" y="0"/>
                  </a:lnTo>
                  <a:lnTo>
                    <a:pt x="4" y="0"/>
                  </a:lnTo>
                  <a:lnTo>
                    <a:pt x="4" y="8"/>
                  </a:lnTo>
                  <a:lnTo>
                    <a:pt x="9" y="2"/>
                  </a:lnTo>
                  <a:lnTo>
                    <a:pt x="0" y="2"/>
                  </a:lnTo>
                  <a:lnTo>
                    <a:pt x="0" y="2"/>
                  </a:lnTo>
                  <a:lnTo>
                    <a:pt x="0" y="2"/>
                  </a:lnTo>
                  <a:close/>
                </a:path>
              </a:pathLst>
            </a:custGeom>
            <a:solidFill>
              <a:srgbClr val="FFFFFF"/>
            </a:solidFill>
            <a:ln w="9525">
              <a:noFill/>
              <a:round/>
              <a:headEnd/>
              <a:tailEnd/>
            </a:ln>
          </p:spPr>
          <p:txBody>
            <a:bodyPr/>
            <a:lstStyle/>
            <a:p>
              <a:endParaRPr lang="en-US"/>
            </a:p>
          </p:txBody>
        </p:sp>
        <p:sp>
          <p:nvSpPr>
            <p:cNvPr id="3129" name="Oval 57"/>
            <p:cNvSpPr>
              <a:spLocks noChangeArrowheads="1"/>
            </p:cNvSpPr>
            <p:nvPr userDrawn="1"/>
          </p:nvSpPr>
          <p:spPr bwMode="auto">
            <a:xfrm>
              <a:off x="5040" y="3577"/>
              <a:ext cx="49" cy="50"/>
            </a:xfrm>
            <a:prstGeom prst="ellipse">
              <a:avLst/>
            </a:prstGeom>
            <a:noFill/>
            <a:ln w="1588">
              <a:solidFill>
                <a:srgbClr val="FFFFFF"/>
              </a:solidFill>
              <a:round/>
              <a:headEnd/>
              <a:tailEnd/>
            </a:ln>
          </p:spPr>
          <p:txBody>
            <a:bodyPr/>
            <a:lstStyle/>
            <a:p>
              <a:endParaRPr lang="en-US"/>
            </a:p>
          </p:txBody>
        </p:sp>
        <p:sp>
          <p:nvSpPr>
            <p:cNvPr id="3130" name="Rectangle 58"/>
            <p:cNvSpPr>
              <a:spLocks noChangeArrowheads="1"/>
            </p:cNvSpPr>
            <p:nvPr userDrawn="1"/>
          </p:nvSpPr>
          <p:spPr bwMode="auto">
            <a:xfrm>
              <a:off x="5053" y="3578"/>
              <a:ext cx="35" cy="48"/>
            </a:xfrm>
            <a:prstGeom prst="rect">
              <a:avLst/>
            </a:prstGeom>
            <a:noFill/>
            <a:ln w="9525">
              <a:noFill/>
              <a:miter lim="800000"/>
              <a:headEnd/>
              <a:tailEnd/>
            </a:ln>
          </p:spPr>
          <p:txBody>
            <a:bodyPr lIns="0" tIns="0" rIns="0" bIns="0">
              <a:spAutoFit/>
            </a:bodyPr>
            <a:lstStyle/>
            <a:p>
              <a:r>
                <a:rPr lang="en-US" sz="500">
                  <a:solidFill>
                    <a:srgbClr val="FFFFFF"/>
                  </a:solidFill>
                  <a:latin typeface="URWGroteskT" pitchFamily="2" charset="0"/>
                </a:rPr>
                <a:t>R</a:t>
              </a:r>
              <a:endParaRPr lang="en-US" sz="2000"/>
            </a:p>
          </p:txBody>
        </p:sp>
      </p:grpSp>
      <p:sp>
        <p:nvSpPr>
          <p:cNvPr id="3131" name="Text Box 59"/>
          <p:cNvSpPr txBox="1">
            <a:spLocks noChangeArrowheads="1"/>
          </p:cNvSpPr>
          <p:nvPr/>
        </p:nvSpPr>
        <p:spPr bwMode="auto">
          <a:xfrm>
            <a:off x="165100" y="58738"/>
            <a:ext cx="2478088" cy="336550"/>
          </a:xfrm>
          <a:prstGeom prst="rect">
            <a:avLst/>
          </a:prstGeom>
          <a:noFill/>
          <a:ln w="9525">
            <a:noFill/>
            <a:miter lim="800000"/>
            <a:headEnd/>
            <a:tailEnd/>
          </a:ln>
          <a:effectLst/>
        </p:spPr>
        <p:txBody>
          <a:bodyPr wrap="none">
            <a:spAutoFit/>
          </a:bodyPr>
          <a:lstStyle/>
          <a:p>
            <a:r>
              <a:rPr lang="en-US" sz="1600">
                <a:solidFill>
                  <a:schemeClr val="bg1"/>
                </a:solidFill>
                <a:latin typeface="Minion" pitchFamily="82" charset="0"/>
              </a:rPr>
              <a:t>School of Natural Resources</a:t>
            </a:r>
          </a:p>
        </p:txBody>
      </p:sp>
      <p:graphicFrame>
        <p:nvGraphicFramePr>
          <p:cNvPr id="3132" name="Object 60"/>
          <p:cNvGraphicFramePr>
            <a:graphicFrameLocks noChangeAspect="1"/>
          </p:cNvGraphicFramePr>
          <p:nvPr/>
        </p:nvGraphicFramePr>
        <p:xfrm>
          <a:off x="0" y="0"/>
          <a:ext cx="9144000" cy="6886575"/>
        </p:xfrm>
        <a:graphic>
          <a:graphicData uri="http://schemas.openxmlformats.org/presentationml/2006/ole">
            <mc:AlternateContent xmlns:mc="http://schemas.openxmlformats.org/markup-compatibility/2006">
              <mc:Choice xmlns:v="urn:schemas-microsoft-com:vml" Requires="v">
                <p:oleObj spid="_x0000_s8275" name="Drawing" r:id="rId14" imgW="8486570" imgH="6391102" progId="Canvas.Drawing.7">
                  <p:embed/>
                </p:oleObj>
              </mc:Choice>
              <mc:Fallback>
                <p:oleObj name="Drawing" r:id="rId14" imgW="8486570" imgH="6391102" progId="Canvas.Drawing.7">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8113299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71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CD5CC2C-EDFE-4371-8D98-5DA197BB4D7E}" type="datetimeFigureOut">
              <a:rPr lang="en-US" smtClean="0"/>
              <a:t>3/22/2017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9FA18C-45A8-4B1C-8606-B8EEB2849C06}" type="slidenum">
              <a:rPr lang="en-US" smtClean="0"/>
              <a:t>‹#›</a:t>
            </a:fld>
            <a:endParaRPr lang="en-US"/>
          </a:p>
        </p:txBody>
      </p:sp>
    </p:spTree>
    <p:extLst>
      <p:ext uri="{BB962C8B-B14F-4D97-AF65-F5344CB8AC3E}">
        <p14:creationId xmlns:p14="http://schemas.microsoft.com/office/powerpoint/2010/main" val="396216592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6.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6.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5.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5.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slideLayout" Target="../slideLayouts/slideLayout46.xml"/><Relationship Id="rId7" Type="http://schemas.openxmlformats.org/officeDocument/2006/relationships/image" Target="../media/image2.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6.xml"/><Relationship Id="rId5" Type="http://schemas.openxmlformats.org/officeDocument/2006/relationships/image" Target="../media/image3.gi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png"/><Relationship Id="rId2" Type="http://schemas.openxmlformats.org/officeDocument/2006/relationships/slideLayout" Target="../slideLayouts/slideLayout46.xml"/><Relationship Id="rId1" Type="http://schemas.openxmlformats.org/officeDocument/2006/relationships/tags" Target="../tags/tag6.xml"/><Relationship Id="rId6" Type="http://schemas.openxmlformats.org/officeDocument/2006/relationships/hyperlink" Target="http://sites.cal.msu.edu/deansreport/excelling/" TargetMode="External"/><Relationship Id="rId5" Type="http://schemas.openxmlformats.org/officeDocument/2006/relationships/image" Target="../media/image3.gi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6.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6.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6.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6.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57511" y="769001"/>
            <a:ext cx="8828977" cy="4524315"/>
          </a:xfrm>
        </p:spPr>
        <p:txBody>
          <a:bodyPr>
            <a:spAutoFit/>
          </a:bodyPr>
          <a:lstStyle/>
          <a:p>
            <a:pPr algn="ctr"/>
            <a:r>
              <a:rPr lang="en-US" sz="4800" b="1" dirty="0">
                <a:latin typeface="+mn-lt"/>
                <a:ea typeface="Tahoma" panose="020B0604030504040204" pitchFamily="34" charset="0"/>
                <a:cs typeface="Tahoma" panose="020B0604030504040204" pitchFamily="34" charset="0"/>
              </a:rPr>
              <a:t>Everyone Is Not Like You: </a:t>
            </a:r>
            <a:br>
              <a:rPr lang="en-US" sz="4800" b="1" dirty="0">
                <a:latin typeface="+mn-lt"/>
                <a:ea typeface="Tahoma" panose="020B0604030504040204" pitchFamily="34" charset="0"/>
                <a:cs typeface="Tahoma" panose="020B0604030504040204" pitchFamily="34" charset="0"/>
              </a:rPr>
            </a:br>
            <a:r>
              <a:rPr lang="en-US" sz="3600" b="1" dirty="0">
                <a:latin typeface="+mn-lt"/>
                <a:ea typeface="Tahoma" panose="020B0604030504040204" pitchFamily="34" charset="0"/>
                <a:cs typeface="Tahoma" panose="020B0604030504040204" pitchFamily="34" charset="0"/>
              </a:rPr>
              <a:t>Knowledge Sharing and the Team Environment</a:t>
            </a:r>
            <a:r>
              <a:rPr lang="en-US" sz="3600" b="1" dirty="0" smtClean="0">
                <a:solidFill>
                  <a:srgbClr val="C00000"/>
                </a:solidFill>
                <a:latin typeface="+mn-lt"/>
                <a:ea typeface="Tahoma" panose="020B0604030504040204" pitchFamily="34" charset="0"/>
                <a:cs typeface="Tahoma" panose="020B0604030504040204" pitchFamily="34" charset="0"/>
              </a:rPr>
              <a:t/>
            </a:r>
            <a:br>
              <a:rPr lang="en-US" sz="3600" b="1" dirty="0" smtClean="0">
                <a:solidFill>
                  <a:srgbClr val="C00000"/>
                </a:solidFill>
                <a:latin typeface="+mn-lt"/>
                <a:ea typeface="Tahoma" panose="020B0604030504040204" pitchFamily="34" charset="0"/>
                <a:cs typeface="Tahoma" panose="020B0604030504040204" pitchFamily="34" charset="0"/>
              </a:rPr>
            </a:br>
            <a:r>
              <a:rPr lang="en-US"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
            </a:r>
            <a:br>
              <a:rPr lang="en-US"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br>
            <a:r>
              <a:rPr lang="en-US"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
            </a:r>
            <a:br>
              <a:rPr lang="en-US" sz="28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br>
            <a:r>
              <a:rPr lang="en-US" sz="3600" b="1" dirty="0" smtClean="0">
                <a:solidFill>
                  <a:schemeClr val="bg1"/>
                </a:solidFill>
                <a:latin typeface="+mn-lt"/>
                <a:ea typeface="Tahoma" panose="020B0604030504040204" pitchFamily="34" charset="0"/>
                <a:cs typeface="Tahoma" panose="020B0604030504040204" pitchFamily="34" charset="0"/>
              </a:rPr>
              <a:t>Dave Gosselin </a:t>
            </a:r>
            <a:br>
              <a:rPr lang="en-US" sz="3600" b="1" dirty="0" smtClean="0">
                <a:solidFill>
                  <a:schemeClr val="bg1"/>
                </a:solidFill>
                <a:latin typeface="+mn-lt"/>
                <a:ea typeface="Tahoma" panose="020B0604030504040204" pitchFamily="34" charset="0"/>
                <a:cs typeface="Tahoma" panose="020B0604030504040204" pitchFamily="34" charset="0"/>
              </a:rPr>
            </a:br>
            <a:r>
              <a:rPr lang="en-US" sz="3600" b="1" dirty="0" smtClean="0">
                <a:solidFill>
                  <a:schemeClr val="bg1"/>
                </a:solidFill>
                <a:latin typeface="+mn-lt"/>
                <a:ea typeface="Tahoma" panose="020B0604030504040204" pitchFamily="34" charset="0"/>
                <a:cs typeface="Tahoma" panose="020B0604030504040204" pitchFamily="34" charset="0"/>
              </a:rPr>
              <a:t>Director</a:t>
            </a:r>
            <a:br>
              <a:rPr lang="en-US" sz="3600" b="1" dirty="0" smtClean="0">
                <a:solidFill>
                  <a:schemeClr val="bg1"/>
                </a:solidFill>
                <a:latin typeface="+mn-lt"/>
                <a:ea typeface="Tahoma" panose="020B0604030504040204" pitchFamily="34" charset="0"/>
                <a:cs typeface="Tahoma" panose="020B0604030504040204" pitchFamily="34" charset="0"/>
              </a:rPr>
            </a:br>
            <a:r>
              <a:rPr lang="en-US" sz="3600" b="1" dirty="0" smtClean="0">
                <a:solidFill>
                  <a:schemeClr val="bg1"/>
                </a:solidFill>
                <a:latin typeface="+mn-lt"/>
                <a:ea typeface="Tahoma" panose="020B0604030504040204" pitchFamily="34" charset="0"/>
                <a:cs typeface="Tahoma" panose="020B0604030504040204" pitchFamily="34" charset="0"/>
              </a:rPr>
              <a:t>Environmental Studies</a:t>
            </a:r>
            <a:br>
              <a:rPr lang="en-US" sz="3600" b="1" dirty="0" smtClean="0">
                <a:solidFill>
                  <a:schemeClr val="bg1"/>
                </a:solidFill>
                <a:latin typeface="+mn-lt"/>
                <a:ea typeface="Tahoma" panose="020B0604030504040204" pitchFamily="34" charset="0"/>
                <a:cs typeface="Tahoma" panose="020B0604030504040204" pitchFamily="34" charset="0"/>
              </a:rPr>
            </a:br>
            <a:r>
              <a:rPr lang="en-US" sz="3600" b="1" dirty="0" smtClean="0">
                <a:solidFill>
                  <a:schemeClr val="bg1"/>
                </a:solidFill>
                <a:latin typeface="+mn-lt"/>
                <a:ea typeface="Tahoma" panose="020B0604030504040204" pitchFamily="34" charset="0"/>
                <a:cs typeface="Tahoma" panose="020B0604030504040204" pitchFamily="34" charset="0"/>
              </a:rPr>
              <a:t>University of Nebraska-Lincoln</a:t>
            </a:r>
            <a:endParaRPr lang="en-US" sz="4000" b="1" dirty="0">
              <a:solidFill>
                <a:schemeClr val="bg1"/>
              </a:solidFill>
              <a:latin typeface="+mn-lt"/>
              <a:ea typeface="Tahoma" panose="020B0604030504040204" pitchFamily="34" charset="0"/>
              <a:cs typeface="Tahoma" panose="020B0604030504040204" pitchFamily="34" charset="0"/>
            </a:endParaRPr>
          </a:p>
        </p:txBody>
      </p:sp>
      <p:grpSp>
        <p:nvGrpSpPr>
          <p:cNvPr id="6" name="Group 5"/>
          <p:cNvGrpSpPr/>
          <p:nvPr/>
        </p:nvGrpSpPr>
        <p:grpSpPr>
          <a:xfrm>
            <a:off x="228600" y="5875044"/>
            <a:ext cx="8691622" cy="754356"/>
            <a:chOff x="228600" y="5875044"/>
            <a:chExt cx="8691622" cy="754356"/>
          </a:xfrm>
        </p:grpSpPr>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Tree>
    <p:custDataLst>
      <p:tags r:id="rId1"/>
    </p:custDataLst>
    <p:extLst>
      <p:ext uri="{BB962C8B-B14F-4D97-AF65-F5344CB8AC3E}">
        <p14:creationId xmlns:p14="http://schemas.microsoft.com/office/powerpoint/2010/main" val="79230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28600" y="5875044"/>
            <a:ext cx="8691622" cy="754356"/>
            <a:chOff x="228600" y="5875044"/>
            <a:chExt cx="8691622" cy="754356"/>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3" name="Rectangle 2"/>
          <p:cNvSpPr/>
          <p:nvPr/>
        </p:nvSpPr>
        <p:spPr>
          <a:xfrm>
            <a:off x="2514600" y="1981200"/>
            <a:ext cx="4572000" cy="375552"/>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8" name="Title 1"/>
          <p:cNvSpPr>
            <a:spLocks noGrp="1"/>
          </p:cNvSpPr>
          <p:nvPr>
            <p:ph type="title"/>
          </p:nvPr>
        </p:nvSpPr>
        <p:spPr>
          <a:xfrm>
            <a:off x="460066" y="162684"/>
            <a:ext cx="8280016" cy="938953"/>
          </a:xfrm>
        </p:spPr>
        <p:txBody>
          <a:bodyPr anchor="t">
            <a:noAutofit/>
          </a:bodyPr>
          <a:lstStyle/>
          <a:p>
            <a:pPr algn="ctr"/>
            <a:r>
              <a:rPr lang="en-US" sz="5400" b="1" dirty="0" smtClean="0">
                <a:latin typeface="+mn-lt"/>
                <a:ea typeface="Tahoma" panose="020B0604030504040204" pitchFamily="34" charset="0"/>
                <a:cs typeface="Tahoma" panose="020B0604030504040204" pitchFamily="34" charset="0"/>
              </a:rPr>
              <a:t>Large Group Debrief </a:t>
            </a:r>
            <a:r>
              <a:rPr lang="en-US" sz="3600" b="1" dirty="0" smtClean="0">
                <a:latin typeface="+mn-lt"/>
                <a:ea typeface="Tahoma" panose="020B0604030504040204" pitchFamily="34" charset="0"/>
                <a:cs typeface="Tahoma" panose="020B0604030504040204" pitchFamily="34" charset="0"/>
              </a:rPr>
              <a:t>(30 min)</a:t>
            </a:r>
            <a:endParaRPr lang="en-US" sz="3600" b="1" dirty="0">
              <a:latin typeface="+mn-lt"/>
              <a:ea typeface="Tahoma" panose="020B0604030504040204" pitchFamily="34" charset="0"/>
              <a:cs typeface="Tahoma" panose="020B0604030504040204" pitchFamily="34" charset="0"/>
            </a:endParaRPr>
          </a:p>
        </p:txBody>
      </p:sp>
      <p:sp>
        <p:nvSpPr>
          <p:cNvPr id="2" name="Rectangle 1"/>
          <p:cNvSpPr/>
          <p:nvPr/>
        </p:nvSpPr>
        <p:spPr>
          <a:xfrm>
            <a:off x="596989" y="1101637"/>
            <a:ext cx="8077200" cy="3065455"/>
          </a:xfrm>
          <a:prstGeom prst="rect">
            <a:avLst/>
          </a:prstGeom>
        </p:spPr>
        <p:txBody>
          <a:bodyPr wrap="square">
            <a:spAutoFit/>
          </a:bodyPr>
          <a:lstStyle/>
          <a:p>
            <a:pPr>
              <a:lnSpc>
                <a:spcPct val="115000"/>
              </a:lnSpc>
              <a:spcBef>
                <a:spcPts val="1000"/>
              </a:spcBef>
            </a:pPr>
            <a:r>
              <a:rPr lang="en-US" sz="2800" b="1" dirty="0" smtClean="0">
                <a:ea typeface="Times New Roman" panose="02020603050405020304" pitchFamily="18" charset="0"/>
                <a:cs typeface="Times New Roman" panose="02020603050405020304" pitchFamily="18" charset="0"/>
              </a:rPr>
              <a:t>Objectives </a:t>
            </a:r>
            <a:r>
              <a:rPr lang="en-US" sz="2000" b="1" dirty="0" smtClean="0">
                <a:ea typeface="Times New Roman" panose="02020603050405020304" pitchFamily="18" charset="0"/>
                <a:cs typeface="Times New Roman" panose="02020603050405020304" pitchFamily="18" charset="0"/>
              </a:rPr>
              <a:t>(</a:t>
            </a:r>
            <a:r>
              <a:rPr lang="en-US" sz="2000" b="1" dirty="0" smtClean="0">
                <a:ea typeface="Calibri" panose="020F0502020204030204" pitchFamily="34" charset="0"/>
                <a:cs typeface="Times New Roman" panose="02020603050405020304" pitchFamily="18" charset="0"/>
              </a:rPr>
              <a:t>“</a:t>
            </a:r>
            <a:r>
              <a:rPr lang="en-US" sz="2000" b="1" dirty="0">
                <a:ea typeface="Calibri" panose="020F0502020204030204" pitchFamily="34" charset="0"/>
                <a:cs typeface="Times New Roman" panose="02020603050405020304" pitchFamily="18" charset="0"/>
              </a:rPr>
              <a:t>Use talking stick</a:t>
            </a:r>
            <a:r>
              <a:rPr lang="en-US" sz="2000" b="1" dirty="0" smtClean="0">
                <a:ea typeface="Calibri" panose="020F0502020204030204" pitchFamily="34" charset="0"/>
                <a:cs typeface="Times New Roman" panose="02020603050405020304" pitchFamily="18" charset="0"/>
              </a:rPr>
              <a:t>”**)</a:t>
            </a:r>
            <a:endParaRPr lang="en-US" sz="2000" b="1" dirty="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800" dirty="0" smtClean="0">
                <a:ea typeface="Calibri" panose="020F0502020204030204" pitchFamily="34" charset="0"/>
                <a:cs typeface="Times New Roman" panose="02020603050405020304" pitchFamily="18" charset="0"/>
              </a:rPr>
              <a:t>Share ideas, perspectives and insights generated through the dialogue.</a:t>
            </a:r>
          </a:p>
          <a:p>
            <a:pPr marL="342900" marR="0" lvl="0" indent="-342900">
              <a:lnSpc>
                <a:spcPct val="115000"/>
              </a:lnSpc>
              <a:spcBef>
                <a:spcPts val="0"/>
              </a:spcBef>
              <a:spcAft>
                <a:spcPts val="0"/>
              </a:spcAft>
              <a:buFont typeface="Arial" panose="020B0604020202020204" pitchFamily="34" charset="0"/>
              <a:buChar char="•"/>
            </a:pPr>
            <a:r>
              <a:rPr lang="en-US" sz="2800" dirty="0" smtClean="0">
                <a:ea typeface="Calibri" panose="020F0502020204030204" pitchFamily="34" charset="0"/>
                <a:cs typeface="Times New Roman" panose="02020603050405020304" pitchFamily="18" charset="0"/>
              </a:rPr>
              <a:t>Identify </a:t>
            </a:r>
            <a:r>
              <a:rPr lang="en-US" sz="2800" dirty="0">
                <a:ea typeface="Calibri" panose="020F0502020204030204" pitchFamily="34" charset="0"/>
                <a:cs typeface="Times New Roman" panose="02020603050405020304" pitchFamily="18" charset="0"/>
              </a:rPr>
              <a:t>and explore your own </a:t>
            </a:r>
            <a:r>
              <a:rPr lang="en-US" sz="2800" dirty="0" smtClean="0">
                <a:ea typeface="Calibri" panose="020F0502020204030204" pitchFamily="34" charset="0"/>
                <a:cs typeface="Times New Roman" panose="02020603050405020304" pitchFamily="18" charset="0"/>
              </a:rPr>
              <a:t>assumptions. </a:t>
            </a:r>
          </a:p>
          <a:p>
            <a:pPr marL="342900" marR="0" lvl="0" indent="-342900">
              <a:lnSpc>
                <a:spcPct val="115000"/>
              </a:lnSpc>
              <a:spcBef>
                <a:spcPts val="0"/>
              </a:spcBef>
              <a:spcAft>
                <a:spcPts val="0"/>
              </a:spcAft>
              <a:buFont typeface="Arial" panose="020B0604020202020204" pitchFamily="34" charset="0"/>
              <a:buChar char="•"/>
            </a:pPr>
            <a:r>
              <a:rPr lang="en-US" sz="2800" dirty="0" smtClean="0">
                <a:ea typeface="Calibri" panose="020F0502020204030204" pitchFamily="34" charset="0"/>
                <a:cs typeface="Times New Roman" panose="02020603050405020304" pitchFamily="18" charset="0"/>
              </a:rPr>
              <a:t>Respectfully </a:t>
            </a:r>
            <a:r>
              <a:rPr lang="en-US" sz="2800" dirty="0">
                <a:ea typeface="Calibri" panose="020F0502020204030204" pitchFamily="34" charset="0"/>
                <a:cs typeface="Times New Roman" panose="02020603050405020304" pitchFamily="18" charset="0"/>
              </a:rPr>
              <a:t>challenge each other assumptions </a:t>
            </a:r>
          </a:p>
          <a:p>
            <a:pPr marL="342900" marR="0" lvl="0" indent="-342900">
              <a:lnSpc>
                <a:spcPct val="115000"/>
              </a:lnSpc>
              <a:spcBef>
                <a:spcPts val="0"/>
              </a:spcBef>
              <a:spcAft>
                <a:spcPts val="0"/>
              </a:spcAft>
              <a:buFont typeface="Arial" panose="020B0604020202020204" pitchFamily="34" charset="0"/>
              <a:buChar char="•"/>
            </a:pPr>
            <a:endParaRPr lang="en-US" sz="2800" dirty="0" smtClean="0">
              <a:ea typeface="Calibri" panose="020F0502020204030204" pitchFamily="34" charset="0"/>
              <a:cs typeface="Times New Roman" panose="02020603050405020304" pitchFamily="18" charset="0"/>
            </a:endParaRPr>
          </a:p>
        </p:txBody>
      </p:sp>
      <p:sp>
        <p:nvSpPr>
          <p:cNvPr id="6" name="Rectangle 5"/>
          <p:cNvSpPr/>
          <p:nvPr/>
        </p:nvSpPr>
        <p:spPr>
          <a:xfrm>
            <a:off x="1524000" y="5888001"/>
            <a:ext cx="6096000" cy="830997"/>
          </a:xfrm>
          <a:prstGeom prst="rect">
            <a:avLst/>
          </a:prstGeom>
        </p:spPr>
        <p:txBody>
          <a:bodyPr wrap="square">
            <a:spAutoFit/>
          </a:bodyPr>
          <a:lstStyle/>
          <a:p>
            <a:pPr algn="ctr">
              <a:tabLst>
                <a:tab pos="2971800" algn="ctr"/>
                <a:tab pos="5943600" algn="r"/>
              </a:tabLst>
            </a:pPr>
            <a:r>
              <a:rPr lang="en-US" sz="1600" b="1" dirty="0" smtClean="0">
                <a:latin typeface="Calibri" panose="020F0502020204030204" pitchFamily="34" charset="0"/>
                <a:ea typeface="Calibri" panose="020F0502020204030204" pitchFamily="34" charset="0"/>
                <a:cs typeface="Times New Roman" panose="02020603050405020304" pitchFamily="18" charset="0"/>
              </a:rPr>
              <a:t>See </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latin typeface="Calibri" panose="020F0502020204030204" pitchFamily="34" charset="0"/>
                <a:ea typeface="Calibri" panose="020F0502020204030204" pitchFamily="34" charset="0"/>
                <a:cs typeface="Times New Roman" panose="02020603050405020304" pitchFamily="18" charset="0"/>
              </a:rPr>
              <a:t>notes and *session resources.</a:t>
            </a:r>
          </a:p>
          <a:p>
            <a:pPr algn="ctr">
              <a:tabLst>
                <a:tab pos="2971800" algn="ctr"/>
                <a:tab pos="5943600" algn="r"/>
              </a:tabLst>
            </a:pPr>
            <a:r>
              <a:rPr lang="en-US" sz="1600" b="1" dirty="0" smtClean="0">
                <a:latin typeface="Calibri" panose="020F0502020204030204" pitchFamily="34" charset="0"/>
                <a:ea typeface="Calibri" panose="020F0502020204030204" pitchFamily="34" charset="0"/>
                <a:cs typeface="Times New Roman" panose="02020603050405020304" pitchFamily="18" charset="0"/>
              </a:rPr>
              <a:t>Modified from NPS </a:t>
            </a:r>
            <a:r>
              <a:rPr lang="en-US" sz="1600" b="1" dirty="0">
                <a:latin typeface="Calibri" panose="020F0502020204030204" pitchFamily="34" charset="0"/>
                <a:ea typeface="Calibri" panose="020F0502020204030204" pitchFamily="34" charset="0"/>
                <a:cs typeface="Times New Roman" panose="02020603050405020304" pitchFamily="18" charset="0"/>
              </a:rPr>
              <a:t>Interpretive Development Program – </a:t>
            </a:r>
            <a:br>
              <a:rPr lang="en-US" sz="1600" b="1" dirty="0">
                <a:latin typeface="Calibri" panose="020F0502020204030204" pitchFamily="34" charset="0"/>
                <a:ea typeface="Calibri" panose="020F0502020204030204" pitchFamily="34" charset="0"/>
                <a:cs typeface="Times New Roman" panose="02020603050405020304" pitchFamily="18" charset="0"/>
              </a:rPr>
            </a:br>
            <a:r>
              <a:rPr lang="en-US" sz="1600" b="1" dirty="0">
                <a:latin typeface="Calibri" panose="020F0502020204030204" pitchFamily="34" charset="0"/>
                <a:ea typeface="Calibri" panose="020F0502020204030204" pitchFamily="34" charset="0"/>
                <a:cs typeface="Times New Roman" panose="02020603050405020304" pitchFamily="18" charset="0"/>
              </a:rPr>
              <a:t>Professional Standards for Learning and Performance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963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28600" y="5875044"/>
            <a:ext cx="8691622" cy="754356"/>
            <a:chOff x="228600" y="5875044"/>
            <a:chExt cx="8691622" cy="754356"/>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3" name="Rectangle 2"/>
          <p:cNvSpPr/>
          <p:nvPr/>
        </p:nvSpPr>
        <p:spPr>
          <a:xfrm>
            <a:off x="2514600" y="1981200"/>
            <a:ext cx="4572000" cy="375552"/>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8" name="Title 1"/>
          <p:cNvSpPr>
            <a:spLocks noGrp="1"/>
          </p:cNvSpPr>
          <p:nvPr>
            <p:ph type="title"/>
          </p:nvPr>
        </p:nvSpPr>
        <p:spPr>
          <a:xfrm>
            <a:off x="431992" y="139878"/>
            <a:ext cx="8280016" cy="938953"/>
          </a:xfrm>
        </p:spPr>
        <p:txBody>
          <a:bodyPr anchor="t">
            <a:noAutofit/>
          </a:bodyPr>
          <a:lstStyle/>
          <a:p>
            <a:pPr algn="ctr"/>
            <a:r>
              <a:rPr lang="en-US" sz="5400" b="1" dirty="0" smtClean="0">
                <a:latin typeface="+mn-lt"/>
                <a:ea typeface="Tahoma" panose="020B0604030504040204" pitchFamily="34" charset="0"/>
                <a:cs typeface="Tahoma" panose="020B0604030504040204" pitchFamily="34" charset="0"/>
              </a:rPr>
              <a:t>Small Group Dialogue </a:t>
            </a:r>
            <a:r>
              <a:rPr lang="en-US" sz="3600" b="1" dirty="0" smtClean="0">
                <a:latin typeface="+mn-lt"/>
                <a:ea typeface="Tahoma" panose="020B0604030504040204" pitchFamily="34" charset="0"/>
                <a:cs typeface="Tahoma" panose="020B0604030504040204" pitchFamily="34" charset="0"/>
              </a:rPr>
              <a:t>(20 min)</a:t>
            </a:r>
            <a:endParaRPr lang="en-US" sz="3600" b="1" dirty="0">
              <a:latin typeface="+mn-lt"/>
              <a:ea typeface="Tahoma" panose="020B0604030504040204" pitchFamily="34" charset="0"/>
              <a:cs typeface="Tahoma" panose="020B0604030504040204" pitchFamily="34" charset="0"/>
            </a:endParaRPr>
          </a:p>
        </p:txBody>
      </p:sp>
      <p:sp>
        <p:nvSpPr>
          <p:cNvPr id="2" name="Rectangle 1"/>
          <p:cNvSpPr/>
          <p:nvPr/>
        </p:nvSpPr>
        <p:spPr>
          <a:xfrm>
            <a:off x="838200" y="1153346"/>
            <a:ext cx="7010400" cy="4034951"/>
          </a:xfrm>
          <a:prstGeom prst="rect">
            <a:avLst/>
          </a:prstGeom>
        </p:spPr>
        <p:txBody>
          <a:bodyPr wrap="square">
            <a:spAutoFit/>
          </a:bodyPr>
          <a:lstStyle/>
          <a:p>
            <a:pPr>
              <a:lnSpc>
                <a:spcPct val="115000"/>
              </a:lnSpc>
              <a:spcBef>
                <a:spcPts val="1000"/>
              </a:spcBef>
            </a:pPr>
            <a:r>
              <a:rPr lang="en-US" sz="2800" b="1" dirty="0" smtClean="0">
                <a:ea typeface="Times New Roman" panose="02020603050405020304" pitchFamily="18" charset="0"/>
                <a:cs typeface="Times New Roman" panose="02020603050405020304" pitchFamily="18" charset="0"/>
              </a:rPr>
              <a:t>Objective (</a:t>
            </a:r>
            <a:r>
              <a:rPr lang="en-US" sz="2800" b="1" dirty="0" smtClean="0">
                <a:ea typeface="Calibri" panose="020F0502020204030204" pitchFamily="34" charset="0"/>
                <a:cs typeface="Times New Roman" panose="02020603050405020304" pitchFamily="18" charset="0"/>
              </a:rPr>
              <a:t>“</a:t>
            </a:r>
            <a:r>
              <a:rPr lang="en-US" sz="2800" b="1" dirty="0">
                <a:ea typeface="Calibri" panose="020F0502020204030204" pitchFamily="34" charset="0"/>
                <a:cs typeface="Times New Roman" panose="02020603050405020304" pitchFamily="18" charset="0"/>
              </a:rPr>
              <a:t>Use talking stick</a:t>
            </a:r>
            <a:r>
              <a:rPr lang="en-US" sz="2800" b="1" dirty="0" smtClean="0">
                <a:ea typeface="Calibri" panose="020F0502020204030204" pitchFamily="34" charset="0"/>
                <a:cs typeface="Times New Roman" panose="02020603050405020304" pitchFamily="18" charset="0"/>
              </a:rPr>
              <a:t>”**)</a:t>
            </a:r>
            <a:endParaRPr lang="en-US" sz="2800" b="1" dirty="0" smtClean="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t>Co-Create five take-away message to reflect on over the course of the workshop. (What are five ideas or insights that you will take away from today’s experiences and need to be reflected on over the course of the workshop??</a:t>
            </a:r>
          </a:p>
          <a:p>
            <a:pPr marL="342900" indent="-342900">
              <a:buFont typeface="Arial" panose="020B0604020202020204" pitchFamily="34" charset="0"/>
              <a:buChar char="•"/>
            </a:pPr>
            <a:r>
              <a:rPr lang="en-US" sz="2800" dirty="0" smtClean="0"/>
              <a:t>Record messages on large paper</a:t>
            </a:r>
          </a:p>
          <a:p>
            <a:pPr marL="342900" indent="-342900">
              <a:buFont typeface="Arial" panose="020B0604020202020204" pitchFamily="34" charset="0"/>
              <a:buChar char="•"/>
            </a:pPr>
            <a:r>
              <a:rPr lang="en-US" sz="2800" dirty="0" smtClean="0"/>
              <a:t>Post around the room. </a:t>
            </a:r>
            <a:endParaRPr lang="en-US" sz="2800" dirty="0"/>
          </a:p>
        </p:txBody>
      </p:sp>
      <p:sp>
        <p:nvSpPr>
          <p:cNvPr id="6" name="Rectangle 5"/>
          <p:cNvSpPr/>
          <p:nvPr/>
        </p:nvSpPr>
        <p:spPr>
          <a:xfrm>
            <a:off x="1524000" y="5888001"/>
            <a:ext cx="6096000" cy="830997"/>
          </a:xfrm>
          <a:prstGeom prst="rect">
            <a:avLst/>
          </a:prstGeom>
        </p:spPr>
        <p:txBody>
          <a:bodyPr wrap="square">
            <a:spAutoFit/>
          </a:bodyPr>
          <a:lstStyle/>
          <a:p>
            <a:pPr algn="ctr">
              <a:tabLst>
                <a:tab pos="2971800" algn="ctr"/>
                <a:tab pos="5943600" algn="r"/>
              </a:tabLst>
            </a:pPr>
            <a:r>
              <a:rPr lang="en-US" sz="1600" b="1" dirty="0" smtClean="0">
                <a:latin typeface="Calibri" panose="020F0502020204030204" pitchFamily="34" charset="0"/>
                <a:ea typeface="Calibri" panose="020F0502020204030204" pitchFamily="34" charset="0"/>
                <a:cs typeface="Times New Roman" panose="02020603050405020304" pitchFamily="18" charset="0"/>
              </a:rPr>
              <a:t>See </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latin typeface="Calibri" panose="020F0502020204030204" pitchFamily="34" charset="0"/>
                <a:ea typeface="Calibri" panose="020F0502020204030204" pitchFamily="34" charset="0"/>
                <a:cs typeface="Times New Roman" panose="02020603050405020304" pitchFamily="18" charset="0"/>
              </a:rPr>
              <a:t>notes and *session resources.</a:t>
            </a:r>
          </a:p>
          <a:p>
            <a:pPr algn="ctr">
              <a:tabLst>
                <a:tab pos="2971800" algn="ctr"/>
                <a:tab pos="5943600" algn="r"/>
              </a:tabLst>
            </a:pPr>
            <a:r>
              <a:rPr lang="en-US" sz="1600" b="1" dirty="0" smtClean="0">
                <a:latin typeface="Calibri" panose="020F0502020204030204" pitchFamily="34" charset="0"/>
                <a:ea typeface="Calibri" panose="020F0502020204030204" pitchFamily="34" charset="0"/>
                <a:cs typeface="Times New Roman" panose="02020603050405020304" pitchFamily="18" charset="0"/>
              </a:rPr>
              <a:t>Modified from NPS </a:t>
            </a:r>
            <a:r>
              <a:rPr lang="en-US" sz="1600" b="1" dirty="0">
                <a:latin typeface="Calibri" panose="020F0502020204030204" pitchFamily="34" charset="0"/>
                <a:ea typeface="Calibri" panose="020F0502020204030204" pitchFamily="34" charset="0"/>
                <a:cs typeface="Times New Roman" panose="02020603050405020304" pitchFamily="18" charset="0"/>
              </a:rPr>
              <a:t>Interpretive Development Program – </a:t>
            </a:r>
            <a:br>
              <a:rPr lang="en-US" sz="1600" b="1" dirty="0">
                <a:latin typeface="Calibri" panose="020F0502020204030204" pitchFamily="34" charset="0"/>
                <a:ea typeface="Calibri" panose="020F0502020204030204" pitchFamily="34" charset="0"/>
                <a:cs typeface="Times New Roman" panose="02020603050405020304" pitchFamily="18" charset="0"/>
              </a:rPr>
            </a:br>
            <a:r>
              <a:rPr lang="en-US" sz="1600" b="1" dirty="0">
                <a:latin typeface="Calibri" panose="020F0502020204030204" pitchFamily="34" charset="0"/>
                <a:ea typeface="Calibri" panose="020F0502020204030204" pitchFamily="34" charset="0"/>
                <a:cs typeface="Times New Roman" panose="02020603050405020304" pitchFamily="18" charset="0"/>
              </a:rPr>
              <a:t>Professional Standards for Learning and Performance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2061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3163" y="280544"/>
            <a:ext cx="8257674" cy="830997"/>
          </a:xfrm>
          <a:prstGeom prst="rect">
            <a:avLst/>
          </a:prstGeom>
        </p:spPr>
        <p:txBody>
          <a:bodyPr wrap="square">
            <a:spAutoFit/>
          </a:bodyPr>
          <a:lstStyle/>
          <a:p>
            <a:pPr algn="ctr"/>
            <a:r>
              <a:rPr lang="en-US" sz="4800" b="1" dirty="0">
                <a:ea typeface="Tahoma" panose="020B0604030504040204" pitchFamily="34" charset="0"/>
                <a:cs typeface="Tahoma" panose="020B0604030504040204" pitchFamily="34" charset="0"/>
              </a:rPr>
              <a:t>Post - Session </a:t>
            </a:r>
            <a:r>
              <a:rPr lang="en-US" sz="4800" b="1" dirty="0" smtClean="0">
                <a:ea typeface="Tahoma" panose="020B0604030504040204" pitchFamily="34" charset="0"/>
                <a:cs typeface="Tahoma" panose="020B0604030504040204" pitchFamily="34" charset="0"/>
              </a:rPr>
              <a:t>Reflection </a:t>
            </a:r>
            <a:r>
              <a:rPr lang="en-US" sz="3600" b="1" dirty="0" smtClean="0">
                <a:ea typeface="Tahoma" panose="020B0604030504040204" pitchFamily="34" charset="0"/>
                <a:cs typeface="Tahoma" panose="020B0604030504040204" pitchFamily="34" charset="0"/>
              </a:rPr>
              <a:t>(15 </a:t>
            </a:r>
            <a:r>
              <a:rPr lang="en-US" sz="3600" b="1" dirty="0">
                <a:ea typeface="Tahoma" panose="020B0604030504040204" pitchFamily="34" charset="0"/>
                <a:cs typeface="Tahoma" panose="020B0604030504040204" pitchFamily="34" charset="0"/>
              </a:rPr>
              <a:t>min)</a:t>
            </a:r>
            <a:r>
              <a:rPr lang="en-US" sz="3600" b="1" dirty="0" smtClean="0">
                <a:ea typeface="Tahoma" panose="020B0604030504040204" pitchFamily="34" charset="0"/>
                <a:cs typeface="Tahoma" panose="020B0604030504040204" pitchFamily="34" charset="0"/>
              </a:rPr>
              <a:t> </a:t>
            </a:r>
            <a:endParaRPr lang="en-US" sz="3600" dirty="0"/>
          </a:p>
        </p:txBody>
      </p:sp>
      <p:grpSp>
        <p:nvGrpSpPr>
          <p:cNvPr id="14" name="Group 13"/>
          <p:cNvGrpSpPr/>
          <p:nvPr/>
        </p:nvGrpSpPr>
        <p:grpSpPr>
          <a:xfrm>
            <a:off x="228600" y="5875044"/>
            <a:ext cx="8691622" cy="754356"/>
            <a:chOff x="228600" y="5875044"/>
            <a:chExt cx="8691622" cy="754356"/>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7" name="Rectangle 6"/>
          <p:cNvSpPr/>
          <p:nvPr/>
        </p:nvSpPr>
        <p:spPr>
          <a:xfrm>
            <a:off x="965379" y="1148743"/>
            <a:ext cx="7467600" cy="4739439"/>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2400" b="1" dirty="0" smtClean="0">
                <a:latin typeface="Calibri" panose="020F0502020204030204" pitchFamily="34" charset="0"/>
                <a:ea typeface="Calibri" panose="020F0502020204030204" pitchFamily="34" charset="0"/>
                <a:cs typeface="Times New Roman" panose="02020603050405020304" pitchFamily="18" charset="0"/>
              </a:rPr>
              <a:t>What are two ideas or insights </a:t>
            </a:r>
            <a:r>
              <a:rPr lang="en-US" sz="2400" b="1" dirty="0">
                <a:latin typeface="Calibri" panose="020F0502020204030204" pitchFamily="34" charset="0"/>
                <a:ea typeface="Calibri" panose="020F0502020204030204" pitchFamily="34" charset="0"/>
                <a:cs typeface="Times New Roman" panose="02020603050405020304" pitchFamily="18" charset="0"/>
              </a:rPr>
              <a:t>that you will take away from </a:t>
            </a:r>
            <a:r>
              <a:rPr lang="en-US" sz="2400" b="1" dirty="0" smtClean="0">
                <a:latin typeface="Calibri" panose="020F0502020204030204" pitchFamily="34" charset="0"/>
                <a:ea typeface="Calibri" panose="020F0502020204030204" pitchFamily="34" charset="0"/>
                <a:cs typeface="Times New Roman" panose="02020603050405020304" pitchFamily="18" charset="0"/>
              </a:rPr>
              <a:t>this  experience?</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400" b="1" dirty="0">
                <a:latin typeface="Calibri" panose="020F0502020204030204" pitchFamily="34" charset="0"/>
                <a:ea typeface="Calibri" panose="020F0502020204030204" pitchFamily="34" charset="0"/>
                <a:cs typeface="Times New Roman" panose="02020603050405020304" pitchFamily="18" charset="0"/>
              </a:rPr>
              <a:t>If you could continue to replicate this conversation with anyone in your life, who would that </a:t>
            </a:r>
            <a:r>
              <a:rPr lang="en-US" sz="2400" b="1" dirty="0" smtClean="0">
                <a:latin typeface="Calibri" panose="020F0502020204030204" pitchFamily="34" charset="0"/>
                <a:ea typeface="Calibri" panose="020F0502020204030204" pitchFamily="34" charset="0"/>
                <a:cs typeface="Times New Roman" panose="02020603050405020304" pitchFamily="18" charset="0"/>
              </a:rPr>
              <a:t>be and why?</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400" b="1" dirty="0" smtClean="0">
                <a:latin typeface="Calibri" panose="020F0502020204030204" pitchFamily="34" charset="0"/>
                <a:ea typeface="Calibri" panose="020F0502020204030204" pitchFamily="34" charset="0"/>
                <a:cs typeface="Times New Roman" panose="02020603050405020304" pitchFamily="18" charset="0"/>
              </a:rPr>
              <a:t>What</a:t>
            </a:r>
            <a:r>
              <a:rPr lang="en-US" sz="2400" b="1" dirty="0">
                <a:latin typeface="Calibri" panose="020F0502020204030204" pitchFamily="34" charset="0"/>
                <a:ea typeface="Calibri" panose="020F0502020204030204" pitchFamily="34" charset="0"/>
                <a:cs typeface="Times New Roman" panose="02020603050405020304" pitchFamily="18" charset="0"/>
              </a:rPr>
              <a:t>, if anything, did you hear in this conversation that challenged your assumptions? What, if anything, did you hear that confirmed your assumptions? Tell us about how your assumptions were challenged.</a:t>
            </a:r>
          </a:p>
          <a:p>
            <a:pPr marL="342900" marR="0" lvl="0" indent="-342900">
              <a:lnSpc>
                <a:spcPct val="115000"/>
              </a:lnSpc>
              <a:spcBef>
                <a:spcPts val="0"/>
              </a:spcBef>
              <a:spcAft>
                <a:spcPts val="0"/>
              </a:spcAft>
              <a:buFont typeface="Symbol" panose="05050102010706020507" pitchFamily="18" charset="2"/>
              <a:buChar char=""/>
            </a:pPr>
            <a:r>
              <a:rPr lang="en-US" sz="2400" b="1" dirty="0" smtClean="0">
                <a:latin typeface="Calibri" panose="020F0502020204030204" pitchFamily="34" charset="0"/>
                <a:ea typeface="Calibri" panose="020F0502020204030204" pitchFamily="34" charset="0"/>
                <a:cs typeface="Times New Roman" panose="02020603050405020304" pitchFamily="18" charset="0"/>
              </a:rPr>
              <a:t>What </a:t>
            </a:r>
            <a:r>
              <a:rPr lang="en-US" sz="2400" b="1" dirty="0">
                <a:latin typeface="Calibri" panose="020F0502020204030204" pitchFamily="34" charset="0"/>
                <a:ea typeface="Calibri" panose="020F0502020204030204" pitchFamily="34" charset="0"/>
                <a:cs typeface="Times New Roman" panose="02020603050405020304" pitchFamily="18" charset="0"/>
              </a:rPr>
              <a:t>impact, if any, will this dialogue experience have on the way you perceive or interact with </a:t>
            </a:r>
            <a:r>
              <a:rPr lang="en-US" sz="2400" b="1" dirty="0" smtClean="0">
                <a:latin typeface="Calibri" panose="020F0502020204030204" pitchFamily="34" charset="0"/>
                <a:ea typeface="Calibri" panose="020F0502020204030204" pitchFamily="34" charset="0"/>
                <a:cs typeface="Times New Roman" panose="02020603050405020304" pitchFamily="18" charset="0"/>
              </a:rPr>
              <a:t>your colleagues at your home institution?</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266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18796" y="228600"/>
            <a:ext cx="5306407" cy="830997"/>
          </a:xfrm>
          <a:prstGeom prst="rect">
            <a:avLst/>
          </a:prstGeom>
        </p:spPr>
        <p:txBody>
          <a:bodyPr wrap="square">
            <a:spAutoFit/>
          </a:bodyPr>
          <a:lstStyle/>
          <a:p>
            <a:pPr algn="ctr"/>
            <a:r>
              <a:rPr lang="en-US" sz="4800" b="1" dirty="0" smtClean="0">
                <a:latin typeface="Calibri" panose="020F0502020204030204" pitchFamily="34" charset="0"/>
                <a:ea typeface="Calibri" panose="020F0502020204030204" pitchFamily="34" charset="0"/>
                <a:cs typeface="Times New Roman" panose="02020603050405020304" pitchFamily="18" charset="0"/>
              </a:rPr>
              <a:t>Learning Outcomes</a:t>
            </a:r>
            <a:endParaRPr lang="en-US" sz="4800" dirty="0"/>
          </a:p>
        </p:txBody>
      </p:sp>
      <p:grpSp>
        <p:nvGrpSpPr>
          <p:cNvPr id="14" name="Group 13"/>
          <p:cNvGrpSpPr/>
          <p:nvPr/>
        </p:nvGrpSpPr>
        <p:grpSpPr>
          <a:xfrm>
            <a:off x="228600" y="5875044"/>
            <a:ext cx="8691622" cy="754356"/>
            <a:chOff x="228600" y="5875044"/>
            <a:chExt cx="8691622" cy="754356"/>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7" name="Rectangle 6"/>
          <p:cNvSpPr/>
          <p:nvPr/>
        </p:nvSpPr>
        <p:spPr>
          <a:xfrm>
            <a:off x="847659" y="1295400"/>
            <a:ext cx="7448680" cy="3970318"/>
          </a:xfrm>
          <a:prstGeom prst="rect">
            <a:avLst/>
          </a:prstGeom>
        </p:spPr>
        <p:txBody>
          <a:bodyPr wrap="square">
            <a:spAutoFit/>
          </a:bodyPr>
          <a:lstStyle/>
          <a:p>
            <a:pPr>
              <a:tabLst>
                <a:tab pos="1602740" algn="l"/>
                <a:tab pos="2379345" algn="l"/>
                <a:tab pos="2743200" algn="l"/>
                <a:tab pos="3155950" algn="l"/>
                <a:tab pos="3429000" algn="l"/>
                <a:tab pos="3932555" algn="l"/>
                <a:tab pos="4114800" algn="l"/>
                <a:tab pos="4709160" algn="l"/>
                <a:tab pos="4800600" algn="l"/>
              </a:tabLst>
            </a:pPr>
            <a:r>
              <a:rPr lang="en-US" sz="2800" b="1" dirty="0" smtClean="0">
                <a:ea typeface="Cambria" panose="02040503050406030204" pitchFamily="18" charset="0"/>
                <a:cs typeface="Times New Roman" panose="02020603050405020304" pitchFamily="18" charset="0"/>
              </a:rPr>
              <a:t>Upon completion of this activity, the participant will be able to: </a:t>
            </a:r>
            <a:endParaRPr lang="en-US" sz="2400" b="1" dirty="0" smtClean="0"/>
          </a:p>
          <a:p>
            <a:pPr marL="285750" indent="-285750">
              <a:buFont typeface="Arial" panose="020B0604020202020204" pitchFamily="34" charset="0"/>
              <a:buChar char="•"/>
              <a:tabLst>
                <a:tab pos="1602740" algn="l"/>
                <a:tab pos="2379345" algn="l"/>
                <a:tab pos="2743200" algn="l"/>
                <a:tab pos="3155950" algn="l"/>
                <a:tab pos="3429000" algn="l"/>
                <a:tab pos="3932555" algn="l"/>
                <a:tab pos="4114800" algn="l"/>
                <a:tab pos="4709160" algn="l"/>
                <a:tab pos="4800600" algn="l"/>
              </a:tabLst>
            </a:pPr>
            <a:r>
              <a:rPr lang="en-US" sz="2800" b="1" dirty="0" smtClean="0"/>
              <a:t>Articulate their perspectives, assumptions, and strategies related to research and investigation </a:t>
            </a:r>
            <a:endParaRPr lang="en-US" sz="2800" b="1" dirty="0"/>
          </a:p>
          <a:p>
            <a:pPr marL="285750" indent="-285750">
              <a:buFont typeface="Arial" panose="020B0604020202020204" pitchFamily="34" charset="0"/>
              <a:buChar char="•"/>
              <a:tabLst>
                <a:tab pos="1602740" algn="l"/>
                <a:tab pos="2379345" algn="l"/>
                <a:tab pos="2743200" algn="l"/>
                <a:tab pos="3155950" algn="l"/>
                <a:tab pos="3429000" algn="l"/>
                <a:tab pos="3932555" algn="l"/>
                <a:tab pos="4114800" algn="l"/>
                <a:tab pos="4709160" algn="l"/>
                <a:tab pos="4800600" algn="l"/>
              </a:tabLst>
            </a:pPr>
            <a:r>
              <a:rPr lang="en-US" sz="2800" b="1" dirty="0" smtClean="0"/>
              <a:t>Identify similarities and differences of </a:t>
            </a:r>
            <a:r>
              <a:rPr lang="en-US" sz="2800" b="1" dirty="0"/>
              <a:t>their perspectives, assumptions, and strategies </a:t>
            </a:r>
            <a:r>
              <a:rPr lang="en-US" sz="2800" b="1" dirty="0" smtClean="0"/>
              <a:t>with those of others in the workshop. </a:t>
            </a:r>
          </a:p>
          <a:p>
            <a:pPr marL="285750" indent="-285750">
              <a:buFont typeface="Arial" panose="020B0604020202020204" pitchFamily="34" charset="0"/>
              <a:buChar char="•"/>
              <a:tabLst>
                <a:tab pos="1602740" algn="l"/>
                <a:tab pos="2379345" algn="l"/>
                <a:tab pos="2743200" algn="l"/>
                <a:tab pos="3155950" algn="l"/>
                <a:tab pos="3429000" algn="l"/>
                <a:tab pos="3932555" algn="l"/>
                <a:tab pos="4114800" algn="l"/>
                <a:tab pos="4709160" algn="l"/>
                <a:tab pos="4800600" algn="l"/>
              </a:tabLst>
            </a:pPr>
            <a:r>
              <a:rPr lang="en-US" sz="2800" b="1" dirty="0" smtClean="0"/>
              <a:t>Employ a structured dialogue approach to facilitate group interactions</a:t>
            </a:r>
          </a:p>
        </p:txBody>
      </p:sp>
    </p:spTree>
    <p:extLst>
      <p:ext uri="{BB962C8B-B14F-4D97-AF65-F5344CB8AC3E}">
        <p14:creationId xmlns:p14="http://schemas.microsoft.com/office/powerpoint/2010/main" val="2904740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27647" y="1493016"/>
            <a:ext cx="6288706" cy="4335782"/>
          </a:xfrm>
          <a:prstGeom prst="rect">
            <a:avLst/>
          </a:prstGeom>
        </p:spPr>
      </p:pic>
      <p:pic>
        <p:nvPicPr>
          <p:cNvPr id="7" name="Picture 6"/>
          <p:cNvPicPr>
            <a:picLocks noChangeAspect="1"/>
          </p:cNvPicPr>
          <p:nvPr/>
        </p:nvPicPr>
        <p:blipFill rotWithShape="1">
          <a:blip r:embed="rId6"/>
          <a:srcRect l="11758" t="9736" r="-230"/>
          <a:stretch/>
        </p:blipFill>
        <p:spPr>
          <a:xfrm>
            <a:off x="1055972" y="1255601"/>
            <a:ext cx="7032056" cy="4632581"/>
          </a:xfrm>
          <a:prstGeom prst="rect">
            <a:avLst/>
          </a:prstGeom>
          <a:solidFill>
            <a:schemeClr val="bg1"/>
          </a:solidFill>
          <a:ln>
            <a:solidFill>
              <a:schemeClr val="bg1"/>
            </a:solidFill>
          </a:ln>
        </p:spPr>
      </p:pic>
      <p:sp>
        <p:nvSpPr>
          <p:cNvPr id="2" name="Rectangle 1"/>
          <p:cNvSpPr/>
          <p:nvPr>
            <p:custDataLst>
              <p:tags r:id="rId2"/>
            </p:custDataLst>
          </p:nvPr>
        </p:nvSpPr>
        <p:spPr>
          <a:xfrm>
            <a:off x="609600" y="0"/>
            <a:ext cx="7924800" cy="1200329"/>
          </a:xfrm>
          <a:prstGeom prst="rect">
            <a:avLst/>
          </a:prstGeom>
        </p:spPr>
        <p:txBody>
          <a:bodyPr wrap="square">
            <a:spAutoFit/>
          </a:bodyPr>
          <a:lstStyle/>
          <a:p>
            <a:pPr algn="ctr"/>
            <a:r>
              <a:rPr lang="en-US" sz="3600" b="1" dirty="0" smtClean="0">
                <a:latin typeface="Calibri" panose="020F0502020204030204" pitchFamily="34" charset="0"/>
                <a:ea typeface="Calibri" panose="020F0502020204030204" pitchFamily="34" charset="0"/>
                <a:cs typeface="Times New Roman" panose="02020603050405020304" pitchFamily="18" charset="0"/>
              </a:rPr>
              <a:t>Framework: Collaborative Leadership Action Model (Gosselin 2015)</a:t>
            </a:r>
            <a:endParaRPr lang="en-US" sz="3600" dirty="0"/>
          </a:p>
        </p:txBody>
      </p:sp>
      <p:grpSp>
        <p:nvGrpSpPr>
          <p:cNvPr id="9" name="Group 8"/>
          <p:cNvGrpSpPr/>
          <p:nvPr/>
        </p:nvGrpSpPr>
        <p:grpSpPr>
          <a:xfrm>
            <a:off x="228600" y="5875044"/>
            <a:ext cx="8691622" cy="754356"/>
            <a:chOff x="228600" y="5875044"/>
            <a:chExt cx="8691622" cy="754356"/>
          </a:xfrm>
        </p:grpSpPr>
        <p:pic>
          <p:nvPicPr>
            <p:cNvPr id="10" name="Picture 9"/>
            <p:cNvPicPr>
              <a:picLocks noChangeAspect="1"/>
            </p:cNvPicPr>
            <p:nvPr/>
          </p:nvPicPr>
          <p:blipFill rotWithShape="1">
            <a:blip r:embed="rId7">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cxnSp>
        <p:nvCxnSpPr>
          <p:cNvPr id="5" name="Straight Arrow Connector 4"/>
          <p:cNvCxnSpPr/>
          <p:nvPr/>
        </p:nvCxnSpPr>
        <p:spPr>
          <a:xfrm flipH="1">
            <a:off x="5791201" y="1752600"/>
            <a:ext cx="1219199" cy="0"/>
          </a:xfrm>
          <a:prstGeom prst="straightConnector1">
            <a:avLst/>
          </a:prstGeom>
          <a:ln w="168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40067" y="1620019"/>
            <a:ext cx="0" cy="1138086"/>
          </a:xfrm>
          <a:prstGeom prst="straightConnector1">
            <a:avLst/>
          </a:prstGeom>
          <a:ln w="168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11797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50489" y="1428929"/>
            <a:ext cx="8564478" cy="4036133"/>
          </a:xfrm>
          <a:prstGeom prst="rect">
            <a:avLst/>
          </a:prstGeom>
          <a:ln w="38100">
            <a:solidFill>
              <a:schemeClr val="tx1"/>
            </a:solidFill>
          </a:ln>
        </p:spPr>
      </p:pic>
      <p:sp>
        <p:nvSpPr>
          <p:cNvPr id="5" name="Rectangle 4"/>
          <p:cNvSpPr/>
          <p:nvPr/>
        </p:nvSpPr>
        <p:spPr>
          <a:xfrm>
            <a:off x="418266" y="52437"/>
            <a:ext cx="8307466" cy="1200329"/>
          </a:xfrm>
          <a:prstGeom prst="rect">
            <a:avLst/>
          </a:prstGeom>
        </p:spPr>
        <p:txBody>
          <a:bodyPr wrap="none">
            <a:spAutoFit/>
          </a:bodyPr>
          <a:lstStyle/>
          <a:p>
            <a:pPr algn="ctr"/>
            <a:r>
              <a:rPr lang="en-US" sz="3600" b="1" dirty="0" smtClean="0"/>
              <a:t>Framework: Conceptual Interaction Model</a:t>
            </a:r>
          </a:p>
          <a:p>
            <a:pPr algn="ctr"/>
            <a:r>
              <a:rPr lang="en-US" sz="3600" b="1" dirty="0" smtClean="0"/>
              <a:t>	Pennington 2016 </a:t>
            </a:r>
            <a:endParaRPr lang="en-US" sz="3600" b="1" dirty="0"/>
          </a:p>
        </p:txBody>
      </p:sp>
      <p:grpSp>
        <p:nvGrpSpPr>
          <p:cNvPr id="7" name="Group 6"/>
          <p:cNvGrpSpPr/>
          <p:nvPr/>
        </p:nvGrpSpPr>
        <p:grpSpPr>
          <a:xfrm>
            <a:off x="228600" y="5875044"/>
            <a:ext cx="8691622" cy="754356"/>
            <a:chOff x="228600" y="5875044"/>
            <a:chExt cx="8691622" cy="754356"/>
          </a:xfrm>
        </p:grpSpPr>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10" name="Oval 9"/>
          <p:cNvSpPr/>
          <p:nvPr/>
        </p:nvSpPr>
        <p:spPr>
          <a:xfrm>
            <a:off x="596989" y="1322823"/>
            <a:ext cx="2029211" cy="663139"/>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7882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28600" y="5875044"/>
            <a:ext cx="8691622" cy="754356"/>
            <a:chOff x="228600" y="5875044"/>
            <a:chExt cx="8691622" cy="754356"/>
          </a:xfrm>
        </p:grpSpPr>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3" name="Title 2"/>
          <p:cNvSpPr>
            <a:spLocks noGrp="1"/>
          </p:cNvSpPr>
          <p:nvPr>
            <p:ph type="title"/>
          </p:nvPr>
        </p:nvSpPr>
        <p:spPr/>
        <p:txBody>
          <a:bodyPr anchor="t"/>
          <a:lstStyle/>
          <a:p>
            <a:r>
              <a:rPr lang="en-US" b="1" dirty="0" smtClean="0">
                <a:latin typeface="+mn-lt"/>
              </a:rPr>
              <a:t>Introduction: Cultivating Collaborations in Scientific Endeavors – Michael O’Rourke </a:t>
            </a:r>
            <a:endParaRPr lang="en-US" b="1" dirty="0">
              <a:latin typeface="+mn-lt"/>
            </a:endParaRPr>
          </a:p>
        </p:txBody>
      </p:sp>
      <p:pic>
        <p:nvPicPr>
          <p:cNvPr id="5" name="Picture 4">
            <a:hlinkClick r:id="rId6"/>
          </p:cNvPr>
          <p:cNvPicPr>
            <a:picLocks noChangeAspect="1"/>
          </p:cNvPicPr>
          <p:nvPr/>
        </p:nvPicPr>
        <p:blipFill>
          <a:blip r:embed="rId7"/>
          <a:stretch>
            <a:fillRect/>
          </a:stretch>
        </p:blipFill>
        <p:spPr>
          <a:xfrm>
            <a:off x="1714500" y="1447800"/>
            <a:ext cx="5715000" cy="3492500"/>
          </a:xfrm>
          <a:prstGeom prst="rect">
            <a:avLst/>
          </a:prstGeom>
        </p:spPr>
      </p:pic>
      <p:sp>
        <p:nvSpPr>
          <p:cNvPr id="9" name="Title 2"/>
          <p:cNvSpPr txBox="1">
            <a:spLocks/>
          </p:cNvSpPr>
          <p:nvPr/>
        </p:nvSpPr>
        <p:spPr>
          <a:xfrm>
            <a:off x="628650" y="5225400"/>
            <a:ext cx="7886700" cy="1325563"/>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en-US" b="1" dirty="0">
              <a:latin typeface="+mn-lt"/>
            </a:endParaRPr>
          </a:p>
        </p:txBody>
      </p:sp>
      <p:sp>
        <p:nvSpPr>
          <p:cNvPr id="10" name="Rectangle 9"/>
          <p:cNvSpPr/>
          <p:nvPr/>
        </p:nvSpPr>
        <p:spPr>
          <a:xfrm>
            <a:off x="1494626" y="5227524"/>
            <a:ext cx="6154748" cy="1323439"/>
          </a:xfrm>
          <a:prstGeom prst="rect">
            <a:avLst/>
          </a:prstGeom>
        </p:spPr>
        <p:txBody>
          <a:bodyPr wrap="square">
            <a:spAutoFit/>
          </a:bodyPr>
          <a:lstStyle/>
          <a:p>
            <a:pPr algn="ctr"/>
            <a:r>
              <a:rPr lang="en-US" sz="4000" b="1" dirty="0" smtClean="0"/>
              <a:t>Build Off </a:t>
            </a:r>
            <a:r>
              <a:rPr lang="en-US" sz="4000" b="1" dirty="0"/>
              <a:t>the </a:t>
            </a:r>
            <a:r>
              <a:rPr lang="en-US" sz="4000" b="1" dirty="0" smtClean="0"/>
              <a:t>Toolbox Model and Structured Dialog </a:t>
            </a:r>
            <a:endParaRPr lang="en-US" sz="4000" b="1" dirty="0"/>
          </a:p>
        </p:txBody>
      </p:sp>
    </p:spTree>
    <p:custDataLst>
      <p:tags r:id="rId1"/>
    </p:custDataLst>
    <p:extLst>
      <p:ext uri="{BB962C8B-B14F-4D97-AF65-F5344CB8AC3E}">
        <p14:creationId xmlns:p14="http://schemas.microsoft.com/office/powerpoint/2010/main" val="298689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9366" y="457200"/>
            <a:ext cx="6145267" cy="896541"/>
          </a:xfrm>
        </p:spPr>
        <p:txBody>
          <a:bodyPr anchor="t">
            <a:noAutofit/>
          </a:bodyPr>
          <a:lstStyle/>
          <a:p>
            <a:pPr algn="ctr"/>
            <a:r>
              <a:rPr lang="en-US" sz="5400" b="1" dirty="0">
                <a:latin typeface="+mn-lt"/>
                <a:ea typeface="Tahoma" panose="020B0604030504040204" pitchFamily="34" charset="0"/>
                <a:cs typeface="Tahoma" panose="020B0604030504040204" pitchFamily="34" charset="0"/>
              </a:rPr>
              <a:t>Structured </a:t>
            </a:r>
            <a:r>
              <a:rPr lang="en-US" sz="5400" b="1" dirty="0" smtClean="0">
                <a:latin typeface="+mn-lt"/>
                <a:ea typeface="Tahoma" panose="020B0604030504040204" pitchFamily="34" charset="0"/>
                <a:cs typeface="Tahoma" panose="020B0604030504040204" pitchFamily="34" charset="0"/>
              </a:rPr>
              <a:t>Dialogue</a:t>
            </a:r>
            <a:r>
              <a:rPr lang="en-US" sz="5400" b="1" dirty="0">
                <a:latin typeface="+mn-lt"/>
                <a:ea typeface="Tahoma" panose="020B0604030504040204" pitchFamily="34" charset="0"/>
                <a:cs typeface="Tahoma" panose="020B0604030504040204" pitchFamily="34" charset="0"/>
              </a:rPr>
              <a:t/>
            </a:r>
            <a:br>
              <a:rPr lang="en-US" sz="5400" b="1" dirty="0">
                <a:latin typeface="+mn-lt"/>
                <a:ea typeface="Tahoma" panose="020B0604030504040204" pitchFamily="34" charset="0"/>
                <a:cs typeface="Tahoma" panose="020B0604030504040204" pitchFamily="34" charset="0"/>
              </a:rPr>
            </a:br>
            <a:endParaRPr lang="en-US" sz="5400" b="1" dirty="0">
              <a:latin typeface="+mn-lt"/>
              <a:ea typeface="Tahoma" panose="020B0604030504040204" pitchFamily="34" charset="0"/>
              <a:cs typeface="Tahoma" panose="020B0604030504040204" pitchFamily="34" charset="0"/>
            </a:endParaRPr>
          </a:p>
        </p:txBody>
      </p:sp>
      <p:grpSp>
        <p:nvGrpSpPr>
          <p:cNvPr id="14" name="Group 13"/>
          <p:cNvGrpSpPr/>
          <p:nvPr/>
        </p:nvGrpSpPr>
        <p:grpSpPr>
          <a:xfrm>
            <a:off x="228600" y="5875044"/>
            <a:ext cx="8691622" cy="754356"/>
            <a:chOff x="228600" y="5875044"/>
            <a:chExt cx="8691622" cy="754356"/>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3" name="Rectangle 2"/>
          <p:cNvSpPr/>
          <p:nvPr/>
        </p:nvSpPr>
        <p:spPr>
          <a:xfrm>
            <a:off x="2743200" y="4940102"/>
            <a:ext cx="4572000" cy="375552"/>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Rectangle 3"/>
          <p:cNvSpPr/>
          <p:nvPr/>
        </p:nvSpPr>
        <p:spPr>
          <a:xfrm>
            <a:off x="685800" y="1422391"/>
            <a:ext cx="7772400" cy="3108543"/>
          </a:xfrm>
          <a:prstGeom prst="rect">
            <a:avLst/>
          </a:prstGeom>
        </p:spPr>
        <p:txBody>
          <a:bodyPr wrap="square">
            <a:spAutoFit/>
          </a:bodyPr>
          <a:lstStyle/>
          <a:p>
            <a:pPr marL="457200" indent="-457200">
              <a:buFont typeface="Arial" panose="020B0604020202020204" pitchFamily="34" charset="0"/>
              <a:buChar char="•"/>
            </a:pPr>
            <a:r>
              <a:rPr lang="en-US" sz="2800" b="1" dirty="0" smtClean="0">
                <a:ea typeface="Tahoma" panose="020B0604030504040204" pitchFamily="34" charset="0"/>
                <a:cs typeface="Tahoma" panose="020B0604030504040204" pitchFamily="34" charset="0"/>
              </a:rPr>
              <a:t>A </a:t>
            </a:r>
            <a:r>
              <a:rPr lang="en-US" sz="2800" b="1" dirty="0">
                <a:ea typeface="Tahoma" panose="020B0604030504040204" pitchFamily="34" charset="0"/>
                <a:cs typeface="Tahoma" panose="020B0604030504040204" pitchFamily="34" charset="0"/>
              </a:rPr>
              <a:t>means of </a:t>
            </a:r>
            <a:r>
              <a:rPr lang="en-US" sz="2800" b="1" dirty="0" smtClean="0">
                <a:ea typeface="Tahoma" panose="020B0604030504040204" pitchFamily="34" charset="0"/>
                <a:cs typeface="Tahoma" panose="020B0604030504040204" pitchFamily="34" charset="0"/>
              </a:rPr>
              <a:t> discourse oriented </a:t>
            </a:r>
            <a:r>
              <a:rPr lang="en-US" sz="2800" b="1" dirty="0">
                <a:ea typeface="Tahoma" panose="020B0604030504040204" pitchFamily="34" charset="0"/>
                <a:cs typeface="Tahoma" panose="020B0604030504040204" pitchFamily="34" charset="0"/>
              </a:rPr>
              <a:t>toward problem understanding and consensual action. </a:t>
            </a:r>
            <a:endParaRPr lang="en-US" sz="2800" b="1" dirty="0" smtClean="0">
              <a:ea typeface="Tahoma" panose="020B0604030504040204" pitchFamily="34" charset="0"/>
              <a:cs typeface="Tahoma" panose="020B0604030504040204" pitchFamily="34" charset="0"/>
            </a:endParaRPr>
          </a:p>
          <a:p>
            <a:pPr marL="457200" indent="-457200">
              <a:buFont typeface="Arial" panose="020B0604020202020204" pitchFamily="34" charset="0"/>
              <a:buChar char="•"/>
            </a:pPr>
            <a:endParaRPr lang="en-US" sz="2800" b="1" dirty="0">
              <a:ea typeface="Tahoma" panose="020B0604030504040204" pitchFamily="34" charset="0"/>
              <a:cs typeface="Tahoma" panose="020B0604030504040204" pitchFamily="34" charset="0"/>
            </a:endParaRPr>
          </a:p>
          <a:p>
            <a:pPr marL="457200" indent="-457200">
              <a:buFont typeface="Arial" panose="020B0604020202020204" pitchFamily="34" charset="0"/>
              <a:buChar char="•"/>
            </a:pPr>
            <a:r>
              <a:rPr lang="en-US" sz="2800" b="1" dirty="0" smtClean="0">
                <a:ea typeface="Tahoma" panose="020B0604030504040204" pitchFamily="34" charset="0"/>
                <a:cs typeface="Tahoma" panose="020B0604030504040204" pitchFamily="34" charset="0"/>
              </a:rPr>
              <a:t>A coordinated approach to explore </a:t>
            </a:r>
            <a:r>
              <a:rPr lang="en-US" sz="2800" b="1" dirty="0">
                <a:ea typeface="Tahoma" panose="020B0604030504040204" pitchFamily="34" charset="0"/>
                <a:cs typeface="Tahoma" panose="020B0604030504040204" pitchFamily="34" charset="0"/>
              </a:rPr>
              <a:t>multiple perspectives </a:t>
            </a:r>
            <a:r>
              <a:rPr lang="en-US" sz="2800" b="1" dirty="0" smtClean="0">
                <a:ea typeface="Tahoma" panose="020B0604030504040204" pitchFamily="34" charset="0"/>
                <a:cs typeface="Tahoma" panose="020B0604030504040204" pitchFamily="34" charset="0"/>
              </a:rPr>
              <a:t>where </a:t>
            </a:r>
            <a:r>
              <a:rPr lang="en-US" sz="2800" b="1" dirty="0">
                <a:ea typeface="Tahoma" panose="020B0604030504040204" pitchFamily="34" charset="0"/>
                <a:cs typeface="Tahoma" panose="020B0604030504040204" pitchFamily="34" charset="0"/>
              </a:rPr>
              <a:t>participants agree to follow a framework or </a:t>
            </a:r>
            <a:r>
              <a:rPr lang="en-US" sz="2800" b="1" dirty="0" smtClean="0">
                <a:ea typeface="Tahoma" panose="020B0604030504040204" pitchFamily="34" charset="0"/>
                <a:cs typeface="Tahoma" panose="020B0604030504040204" pitchFamily="34" charset="0"/>
              </a:rPr>
              <a:t>facilitation the </a:t>
            </a:r>
            <a:r>
              <a:rPr lang="en-US" sz="2800" b="1" dirty="0">
                <a:ea typeface="Tahoma" panose="020B0604030504040204" pitchFamily="34" charset="0"/>
                <a:cs typeface="Tahoma" panose="020B0604030504040204" pitchFamily="34" charset="0"/>
              </a:rPr>
              <a:t>enables groups to address complex shared problems.</a:t>
            </a:r>
            <a:endParaRPr lang="en-US" sz="2800" dirty="0"/>
          </a:p>
        </p:txBody>
      </p:sp>
    </p:spTree>
    <p:extLst>
      <p:ext uri="{BB962C8B-B14F-4D97-AF65-F5344CB8AC3E}">
        <p14:creationId xmlns:p14="http://schemas.microsoft.com/office/powerpoint/2010/main" val="145220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28600" y="5875044"/>
            <a:ext cx="8691622" cy="754356"/>
            <a:chOff x="228600" y="5875044"/>
            <a:chExt cx="8691622" cy="754356"/>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3" name="Rectangle 2"/>
          <p:cNvSpPr/>
          <p:nvPr/>
        </p:nvSpPr>
        <p:spPr>
          <a:xfrm>
            <a:off x="2743200" y="4940102"/>
            <a:ext cx="4572000" cy="375552"/>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Rectangle 3"/>
          <p:cNvSpPr/>
          <p:nvPr/>
        </p:nvSpPr>
        <p:spPr>
          <a:xfrm>
            <a:off x="685800" y="1219200"/>
            <a:ext cx="7772400" cy="4031873"/>
          </a:xfrm>
          <a:prstGeom prst="rect">
            <a:avLst/>
          </a:prstGeom>
        </p:spPr>
        <p:txBody>
          <a:bodyPr wrap="square">
            <a:spAutoFit/>
          </a:bodyPr>
          <a:lstStyle/>
          <a:p>
            <a:pPr marL="457200" indent="-457200">
              <a:buFont typeface="Arial" panose="020B0604020202020204" pitchFamily="34" charset="0"/>
              <a:buChar char="•"/>
            </a:pPr>
            <a:r>
              <a:rPr lang="en-US" sz="3200" b="1" dirty="0" smtClean="0">
                <a:ea typeface="Tahoma" panose="020B0604030504040204" pitchFamily="34" charset="0"/>
                <a:cs typeface="Tahoma" panose="020B0604030504040204" pitchFamily="34" charset="0"/>
              </a:rPr>
              <a:t>Complete a set of guiding questions to facilitate your thinking </a:t>
            </a:r>
            <a:endParaRPr lang="en-US" sz="3200" b="1" dirty="0">
              <a:ea typeface="Tahoma" panose="020B0604030504040204" pitchFamily="34" charset="0"/>
              <a:cs typeface="Tahoma" panose="020B0604030504040204" pitchFamily="34" charset="0"/>
            </a:endParaRPr>
          </a:p>
          <a:p>
            <a:pPr marL="457200" indent="-457200">
              <a:buFont typeface="Arial" panose="020B0604020202020204" pitchFamily="34" charset="0"/>
              <a:buChar char="•"/>
            </a:pPr>
            <a:r>
              <a:rPr lang="en-US" sz="3200" b="1" dirty="0" smtClean="0">
                <a:ea typeface="Tahoma" panose="020B0604030504040204" pitchFamily="34" charset="0"/>
                <a:cs typeface="Tahoma" panose="020B0604030504040204" pitchFamily="34" charset="0"/>
              </a:rPr>
              <a:t>Small Group Dialogue</a:t>
            </a:r>
          </a:p>
          <a:p>
            <a:pPr marL="457200" indent="-457200">
              <a:buFont typeface="Arial" panose="020B0604020202020204" pitchFamily="34" charset="0"/>
              <a:buChar char="•"/>
            </a:pPr>
            <a:r>
              <a:rPr lang="en-US" sz="3200" b="1" dirty="0" smtClean="0">
                <a:ea typeface="Tahoma" panose="020B0604030504040204" pitchFamily="34" charset="0"/>
                <a:cs typeface="Tahoma" panose="020B0604030504040204" pitchFamily="34" charset="0"/>
              </a:rPr>
              <a:t>Large Group Dialogue and Sharing</a:t>
            </a:r>
          </a:p>
          <a:p>
            <a:pPr marL="457200" indent="-457200">
              <a:buFont typeface="Arial" panose="020B0604020202020204" pitchFamily="34" charset="0"/>
              <a:buChar char="•"/>
            </a:pPr>
            <a:r>
              <a:rPr lang="en-US" sz="3200" b="1" dirty="0" smtClean="0">
                <a:ea typeface="Tahoma" panose="020B0604030504040204" pitchFamily="34" charset="0"/>
                <a:cs typeface="Tahoma" panose="020B0604030504040204" pitchFamily="34" charset="0"/>
              </a:rPr>
              <a:t>Co-Create </a:t>
            </a:r>
            <a:r>
              <a:rPr lang="en-US" sz="3200" b="1" dirty="0">
                <a:ea typeface="Tahoma" panose="020B0604030504040204" pitchFamily="34" charset="0"/>
                <a:cs typeface="Tahoma" panose="020B0604030504040204" pitchFamily="34" charset="0"/>
              </a:rPr>
              <a:t>in small groups (5 </a:t>
            </a:r>
            <a:r>
              <a:rPr lang="en-US" sz="3200" b="1" dirty="0" smtClean="0">
                <a:ea typeface="Tahoma" panose="020B0604030504040204" pitchFamily="34" charset="0"/>
                <a:cs typeface="Tahoma" panose="020B0604030504040204" pitchFamily="34" charset="0"/>
              </a:rPr>
              <a:t>take-away messages on which to periodically reflect during the course of the workshop). </a:t>
            </a:r>
          </a:p>
          <a:p>
            <a:pPr marL="457200" indent="-457200">
              <a:buFont typeface="Arial" panose="020B0604020202020204" pitchFamily="34" charset="0"/>
              <a:buChar char="•"/>
            </a:pPr>
            <a:r>
              <a:rPr lang="en-US" sz="3200" b="1" dirty="0" smtClean="0">
                <a:ea typeface="Tahoma" panose="020B0604030504040204" pitchFamily="34" charset="0"/>
                <a:cs typeface="Tahoma" panose="020B0604030504040204" pitchFamily="34" charset="0"/>
              </a:rPr>
              <a:t>Debrief/co-creation share</a:t>
            </a:r>
            <a:endParaRPr lang="en-US" sz="3200" b="1" dirty="0">
              <a:ea typeface="Tahoma" panose="020B0604030504040204" pitchFamily="34" charset="0"/>
              <a:cs typeface="Tahoma" panose="020B0604030504040204" pitchFamily="34" charset="0"/>
            </a:endParaRPr>
          </a:p>
        </p:txBody>
      </p:sp>
      <p:sp>
        <p:nvSpPr>
          <p:cNvPr id="8" name="Title 1"/>
          <p:cNvSpPr txBox="1">
            <a:spLocks/>
          </p:cNvSpPr>
          <p:nvPr/>
        </p:nvSpPr>
        <p:spPr>
          <a:xfrm>
            <a:off x="693821" y="396847"/>
            <a:ext cx="7416033" cy="822353"/>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5400" b="1" dirty="0" smtClean="0">
                <a:latin typeface="+mn-lt"/>
                <a:ea typeface="Tahoma" panose="020B0604030504040204" pitchFamily="34" charset="0"/>
                <a:cs typeface="Tahoma" panose="020B0604030504040204" pitchFamily="34" charset="0"/>
              </a:rPr>
              <a:t>Our Structured Approach </a:t>
            </a:r>
            <a:endParaRPr lang="en-US" sz="5400"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4231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28600" y="5875044"/>
            <a:ext cx="8691622" cy="754356"/>
            <a:chOff x="228600" y="5875044"/>
            <a:chExt cx="8691622" cy="754356"/>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3" name="Rectangle 2"/>
          <p:cNvSpPr/>
          <p:nvPr/>
        </p:nvSpPr>
        <p:spPr>
          <a:xfrm>
            <a:off x="2743200" y="4940102"/>
            <a:ext cx="4572000" cy="375552"/>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Rectangle 3"/>
          <p:cNvSpPr/>
          <p:nvPr/>
        </p:nvSpPr>
        <p:spPr>
          <a:xfrm>
            <a:off x="685800" y="2409058"/>
            <a:ext cx="7772400" cy="1200329"/>
          </a:xfrm>
          <a:prstGeom prst="rect">
            <a:avLst/>
          </a:prstGeom>
        </p:spPr>
        <p:txBody>
          <a:bodyPr wrap="square">
            <a:spAutoFit/>
          </a:bodyPr>
          <a:lstStyle/>
          <a:p>
            <a:pPr marL="457200" indent="-457200">
              <a:buFont typeface="Arial" panose="020B0604020202020204" pitchFamily="34" charset="0"/>
              <a:buChar char="•"/>
            </a:pPr>
            <a:r>
              <a:rPr lang="en-US" sz="3600" b="1" dirty="0" smtClean="0">
                <a:ea typeface="Tahoma" panose="020B0604030504040204" pitchFamily="34" charset="0"/>
                <a:cs typeface="Tahoma" panose="020B0604030504040204" pitchFamily="34" charset="0"/>
              </a:rPr>
              <a:t>Upon completion, place a checkmark on the whiteboard. </a:t>
            </a:r>
          </a:p>
        </p:txBody>
      </p:sp>
      <p:sp>
        <p:nvSpPr>
          <p:cNvPr id="5" name="Title 4"/>
          <p:cNvSpPr>
            <a:spLocks noGrp="1"/>
          </p:cNvSpPr>
          <p:nvPr>
            <p:ph type="title"/>
          </p:nvPr>
        </p:nvSpPr>
        <p:spPr>
          <a:xfrm>
            <a:off x="457200" y="457200"/>
            <a:ext cx="8229600" cy="1524000"/>
          </a:xfrm>
        </p:spPr>
        <p:txBody>
          <a:bodyPr anchor="t">
            <a:noAutofit/>
          </a:bodyPr>
          <a:lstStyle/>
          <a:p>
            <a:pPr algn="ctr"/>
            <a:r>
              <a:rPr lang="en-US" sz="5400" b="1" dirty="0">
                <a:latin typeface="+mn-lt"/>
                <a:ea typeface="Tahoma" panose="020B0604030504040204" pitchFamily="34" charset="0"/>
                <a:cs typeface="Tahoma" panose="020B0604030504040204" pitchFamily="34" charset="0"/>
              </a:rPr>
              <a:t>Complete </a:t>
            </a:r>
            <a:r>
              <a:rPr lang="en-US" sz="5400" b="1" dirty="0" smtClean="0">
                <a:latin typeface="+mn-lt"/>
                <a:ea typeface="Tahoma" panose="020B0604030504040204" pitchFamily="34" charset="0"/>
                <a:cs typeface="Tahoma" panose="020B0604030504040204" pitchFamily="34" charset="0"/>
              </a:rPr>
              <a:t>the</a:t>
            </a:r>
            <a:br>
              <a:rPr lang="en-US" sz="5400" b="1" dirty="0" smtClean="0">
                <a:latin typeface="+mn-lt"/>
                <a:ea typeface="Tahoma" panose="020B0604030504040204" pitchFamily="34" charset="0"/>
                <a:cs typeface="Tahoma" panose="020B0604030504040204" pitchFamily="34" charset="0"/>
              </a:rPr>
            </a:br>
            <a:r>
              <a:rPr lang="en-US" sz="5400" b="1" dirty="0" smtClean="0">
                <a:latin typeface="+mn-lt"/>
                <a:ea typeface="Tahoma" panose="020B0604030504040204" pitchFamily="34" charset="0"/>
                <a:cs typeface="Tahoma" panose="020B0604030504040204" pitchFamily="34" charset="0"/>
              </a:rPr>
              <a:t> Questionnaire </a:t>
            </a:r>
            <a:r>
              <a:rPr lang="en-US" sz="3600" b="1" dirty="0" smtClean="0">
                <a:latin typeface="+mn-lt"/>
                <a:ea typeface="Tahoma" panose="020B0604030504040204" pitchFamily="34" charset="0"/>
                <a:cs typeface="Tahoma" panose="020B0604030504040204" pitchFamily="34" charset="0"/>
              </a:rPr>
              <a:t>(30 minutes)</a:t>
            </a:r>
            <a:endParaRPr lang="en-US" sz="3600" dirty="0">
              <a:latin typeface="+mn-lt"/>
            </a:endParaRPr>
          </a:p>
        </p:txBody>
      </p:sp>
    </p:spTree>
    <p:extLst>
      <p:ext uri="{BB962C8B-B14F-4D97-AF65-F5344CB8AC3E}">
        <p14:creationId xmlns:p14="http://schemas.microsoft.com/office/powerpoint/2010/main" val="3167329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28600" y="5875044"/>
            <a:ext cx="8691622" cy="754356"/>
            <a:chOff x="228600" y="5875044"/>
            <a:chExt cx="8691622" cy="754356"/>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b="11913"/>
            <a:stretch/>
          </p:blipFill>
          <p:spPr>
            <a:xfrm>
              <a:off x="7848600" y="5875044"/>
              <a:ext cx="1071622" cy="754356"/>
            </a:xfrm>
            <a:prstGeom prst="rect">
              <a:avLst/>
            </a:prstGeom>
            <a:ln w="25400">
              <a:solidFill>
                <a:schemeClr val="tx1"/>
              </a:solidFill>
            </a:ln>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888182"/>
              <a:ext cx="736779" cy="741218"/>
            </a:xfrm>
            <a:prstGeom prst="rect">
              <a:avLst/>
            </a:prstGeom>
            <a:ln w="25400">
              <a:solidFill>
                <a:schemeClr val="tx1"/>
              </a:solidFill>
            </a:ln>
          </p:spPr>
        </p:pic>
      </p:grpSp>
      <p:sp>
        <p:nvSpPr>
          <p:cNvPr id="3" name="Rectangle 2"/>
          <p:cNvSpPr/>
          <p:nvPr/>
        </p:nvSpPr>
        <p:spPr>
          <a:xfrm>
            <a:off x="2514600" y="1981200"/>
            <a:ext cx="4572000" cy="375552"/>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8" name="Title 1"/>
          <p:cNvSpPr>
            <a:spLocks noGrp="1"/>
          </p:cNvSpPr>
          <p:nvPr>
            <p:ph type="title"/>
          </p:nvPr>
        </p:nvSpPr>
        <p:spPr>
          <a:xfrm>
            <a:off x="431992" y="139878"/>
            <a:ext cx="8280016" cy="938953"/>
          </a:xfrm>
        </p:spPr>
        <p:txBody>
          <a:bodyPr anchor="t">
            <a:noAutofit/>
          </a:bodyPr>
          <a:lstStyle/>
          <a:p>
            <a:pPr algn="ctr"/>
            <a:r>
              <a:rPr lang="en-US" sz="5400" b="1" dirty="0" smtClean="0">
                <a:latin typeface="+mn-lt"/>
                <a:ea typeface="Tahoma" panose="020B0604030504040204" pitchFamily="34" charset="0"/>
                <a:cs typeface="Tahoma" panose="020B0604030504040204" pitchFamily="34" charset="0"/>
              </a:rPr>
              <a:t>Small Group Dialogue </a:t>
            </a:r>
            <a:r>
              <a:rPr lang="en-US" sz="3600" b="1" dirty="0" smtClean="0">
                <a:latin typeface="+mn-lt"/>
                <a:ea typeface="Tahoma" panose="020B0604030504040204" pitchFamily="34" charset="0"/>
                <a:cs typeface="Tahoma" panose="020B0604030504040204" pitchFamily="34" charset="0"/>
              </a:rPr>
              <a:t>(60 min)</a:t>
            </a:r>
            <a:endParaRPr lang="en-US" sz="3600" b="1" dirty="0">
              <a:latin typeface="+mn-lt"/>
              <a:ea typeface="Tahoma" panose="020B0604030504040204" pitchFamily="34" charset="0"/>
              <a:cs typeface="Tahoma" panose="020B0604030504040204" pitchFamily="34" charset="0"/>
            </a:endParaRPr>
          </a:p>
        </p:txBody>
      </p:sp>
      <p:sp>
        <p:nvSpPr>
          <p:cNvPr id="2" name="Rectangle 1"/>
          <p:cNvSpPr/>
          <p:nvPr/>
        </p:nvSpPr>
        <p:spPr>
          <a:xfrm>
            <a:off x="228600" y="788486"/>
            <a:ext cx="8483408" cy="4835170"/>
          </a:xfrm>
          <a:prstGeom prst="rect">
            <a:avLst/>
          </a:prstGeom>
        </p:spPr>
        <p:txBody>
          <a:bodyPr wrap="square">
            <a:spAutoFit/>
          </a:bodyPr>
          <a:lstStyle/>
          <a:p>
            <a:pPr>
              <a:lnSpc>
                <a:spcPct val="115000"/>
              </a:lnSpc>
              <a:spcBef>
                <a:spcPts val="1000"/>
              </a:spcBef>
            </a:pPr>
            <a:r>
              <a:rPr lang="en-US" sz="2800" b="1" dirty="0">
                <a:ea typeface="Times New Roman" panose="02020603050405020304" pitchFamily="18" charset="0"/>
                <a:cs typeface="Times New Roman" panose="02020603050405020304" pitchFamily="18" charset="0"/>
              </a:rPr>
              <a:t>Key </a:t>
            </a:r>
            <a:r>
              <a:rPr lang="en-US" sz="2800" b="1" dirty="0" smtClean="0">
                <a:ea typeface="Times New Roman" panose="02020603050405020304" pitchFamily="18" charset="0"/>
                <a:cs typeface="Times New Roman" panose="02020603050405020304" pitchFamily="18" charset="0"/>
              </a:rPr>
              <a:t>Considerations </a:t>
            </a:r>
            <a:r>
              <a:rPr lang="en-US" sz="2000" b="1" dirty="0" smtClean="0">
                <a:ea typeface="Times New Roman" panose="02020603050405020304" pitchFamily="18" charset="0"/>
                <a:cs typeface="Times New Roman" panose="02020603050405020304" pitchFamily="18" charset="0"/>
              </a:rPr>
              <a:t>(</a:t>
            </a:r>
            <a:r>
              <a:rPr lang="en-US" sz="2000" b="1" dirty="0">
                <a:ea typeface="Calibri" panose="020F0502020204030204" pitchFamily="34" charset="0"/>
                <a:cs typeface="Times New Roman" panose="02020603050405020304" pitchFamily="18" charset="0"/>
              </a:rPr>
              <a:t>“Use talking stick</a:t>
            </a:r>
            <a:r>
              <a:rPr lang="en-US" sz="2000" b="1" dirty="0" smtClean="0">
                <a:ea typeface="Calibri" panose="020F0502020204030204" pitchFamily="34" charset="0"/>
                <a:cs typeface="Times New Roman" panose="02020603050405020304" pitchFamily="18" charset="0"/>
              </a:rPr>
              <a:t>”**)</a:t>
            </a:r>
            <a:endParaRPr lang="en-US" sz="2000" b="1" dirty="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smtClean="0">
                <a:ea typeface="Calibri" panose="020F0502020204030204" pitchFamily="34" charset="0"/>
                <a:cs typeface="Times New Roman" panose="02020603050405020304" pitchFamily="18" charset="0"/>
              </a:rPr>
              <a:t>Establish the </a:t>
            </a:r>
            <a:r>
              <a:rPr lang="en-US" sz="2000" dirty="0">
                <a:ea typeface="Calibri" panose="020F0502020204030204" pitchFamily="34" charset="0"/>
                <a:cs typeface="Times New Roman" panose="02020603050405020304" pitchFamily="18" charset="0"/>
              </a:rPr>
              <a:t>group’s </a:t>
            </a:r>
            <a:r>
              <a:rPr lang="en-US" sz="2000" dirty="0" smtClean="0">
                <a:ea typeface="Calibri" panose="020F0502020204030204" pitchFamily="34" charset="0"/>
                <a:cs typeface="Times New Roman" panose="02020603050405020304" pitchFamily="18" charset="0"/>
              </a:rPr>
              <a:t>principles </a:t>
            </a:r>
            <a:r>
              <a:rPr lang="en-US" sz="2000" dirty="0">
                <a:ea typeface="Calibri" panose="020F0502020204030204" pitchFamily="34" charset="0"/>
                <a:cs typeface="Times New Roman" panose="02020603050405020304" pitchFamily="18" charset="0"/>
              </a:rPr>
              <a:t>or </a:t>
            </a:r>
            <a:r>
              <a:rPr lang="en-US" sz="2000" dirty="0" smtClean="0">
                <a:ea typeface="Calibri" panose="020F0502020204030204" pitchFamily="34" charset="0"/>
                <a:cs typeface="Times New Roman" panose="02020603050405020304" pitchFamily="18" charset="0"/>
              </a:rPr>
              <a:t>guidelines on how you want to the group to function using </a:t>
            </a:r>
            <a:r>
              <a:rPr lang="en-US" sz="2000" dirty="0">
                <a:ea typeface="Calibri" panose="020F0502020204030204" pitchFamily="34" charset="0"/>
                <a:cs typeface="Times New Roman" panose="02020603050405020304" pitchFamily="18" charset="0"/>
              </a:rPr>
              <a:t>the question</a:t>
            </a:r>
            <a:r>
              <a:rPr lang="en-US" sz="2000" dirty="0" smtClean="0">
                <a:ea typeface="Calibri" panose="020F0502020204030204" pitchFamily="34" charset="0"/>
                <a:cs typeface="Times New Roman" panose="02020603050405020304" pitchFamily="18" charset="0"/>
              </a:rPr>
              <a:t>, “</a:t>
            </a:r>
            <a:r>
              <a:rPr lang="en-US" sz="2000" i="1" dirty="0" smtClean="0">
                <a:ea typeface="Calibri" panose="020F0502020204030204" pitchFamily="34" charset="0"/>
                <a:cs typeface="Times New Roman" panose="02020603050405020304" pitchFamily="18" charset="0"/>
              </a:rPr>
              <a:t>What </a:t>
            </a:r>
            <a:r>
              <a:rPr lang="en-US" sz="2000" i="1" dirty="0">
                <a:ea typeface="Calibri" panose="020F0502020204030204" pitchFamily="34" charset="0"/>
                <a:cs typeface="Times New Roman" panose="02020603050405020304" pitchFamily="18" charset="0"/>
              </a:rPr>
              <a:t>do we need from each other to engage in dialogue</a:t>
            </a:r>
            <a:r>
              <a:rPr lang="en-US" sz="2000" i="1" dirty="0" smtClean="0">
                <a:ea typeface="Calibri" panose="020F0502020204030204" pitchFamily="34" charset="0"/>
                <a:cs typeface="Times New Roman" panose="02020603050405020304" pitchFamily="18" charset="0"/>
              </a:rPr>
              <a:t>?”</a:t>
            </a:r>
          </a:p>
          <a:p>
            <a:pPr marL="342900" marR="0" lvl="0" indent="-342900">
              <a:lnSpc>
                <a:spcPct val="115000"/>
              </a:lnSpc>
              <a:spcBef>
                <a:spcPts val="0"/>
              </a:spcBef>
              <a:spcAft>
                <a:spcPts val="0"/>
              </a:spcAft>
              <a:buFont typeface="Arial" panose="020B0604020202020204" pitchFamily="34" charset="0"/>
              <a:buChar char="•"/>
            </a:pPr>
            <a:r>
              <a:rPr lang="en-US" sz="2000" dirty="0" smtClean="0">
                <a:ea typeface="Calibri" panose="020F0502020204030204" pitchFamily="34" charset="0"/>
                <a:cs typeface="Times New Roman" panose="02020603050405020304" pitchFamily="18" charset="0"/>
              </a:rPr>
              <a:t>Your objective: define jargon; share experiences, knowledge, and ideas related to the guiding questions; learn </a:t>
            </a:r>
            <a:r>
              <a:rPr lang="en-US" sz="2000" dirty="0">
                <a:ea typeface="Calibri" panose="020F0502020204030204" pitchFamily="34" charset="0"/>
                <a:cs typeface="Times New Roman" panose="02020603050405020304" pitchFamily="18" charset="0"/>
              </a:rPr>
              <a:t>from one </a:t>
            </a:r>
            <a:r>
              <a:rPr lang="en-US" sz="2000" dirty="0" smtClean="0">
                <a:ea typeface="Calibri" panose="020F0502020204030204" pitchFamily="34" charset="0"/>
                <a:cs typeface="Times New Roman" panose="02020603050405020304" pitchFamily="18" charset="0"/>
              </a:rPr>
              <a:t>another; identify </a:t>
            </a:r>
            <a:r>
              <a:rPr lang="en-US" sz="2000" dirty="0">
                <a:ea typeface="Calibri" panose="020F0502020204030204" pitchFamily="34" charset="0"/>
                <a:cs typeface="Times New Roman" panose="02020603050405020304" pitchFamily="18" charset="0"/>
              </a:rPr>
              <a:t>and explore </a:t>
            </a:r>
            <a:r>
              <a:rPr lang="en-US" sz="2000" dirty="0" smtClean="0">
                <a:ea typeface="Calibri" panose="020F0502020204030204" pitchFamily="34" charset="0"/>
                <a:cs typeface="Times New Roman" panose="02020603050405020304" pitchFamily="18" charset="0"/>
              </a:rPr>
              <a:t>your </a:t>
            </a:r>
            <a:r>
              <a:rPr lang="en-US" sz="2000" dirty="0">
                <a:ea typeface="Calibri" panose="020F0502020204030204" pitchFamily="34" charset="0"/>
                <a:cs typeface="Times New Roman" panose="02020603050405020304" pitchFamily="18" charset="0"/>
              </a:rPr>
              <a:t>own </a:t>
            </a:r>
            <a:r>
              <a:rPr lang="en-US" sz="2000" dirty="0" smtClean="0">
                <a:ea typeface="Calibri" panose="020F0502020204030204" pitchFamily="34" charset="0"/>
                <a:cs typeface="Times New Roman" panose="02020603050405020304" pitchFamily="18" charset="0"/>
              </a:rPr>
              <a:t>assumptions; respectfully challenge each other assumptions </a:t>
            </a:r>
            <a:endParaRPr lang="en-US" sz="2000" dirty="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smtClean="0">
                <a:ea typeface="Calibri" panose="020F0502020204030204" pitchFamily="34" charset="0"/>
                <a:cs typeface="Times New Roman" panose="02020603050405020304" pitchFamily="18" charset="0"/>
              </a:rPr>
              <a:t>Everyone should be encouraged to share. All </a:t>
            </a:r>
            <a:r>
              <a:rPr lang="en-US" sz="2000" dirty="0">
                <a:ea typeface="Calibri" panose="020F0502020204030204" pitchFamily="34" charset="0"/>
                <a:cs typeface="Times New Roman" panose="02020603050405020304" pitchFamily="18" charset="0"/>
              </a:rPr>
              <a:t>voices should “enter the room</a:t>
            </a:r>
            <a:r>
              <a:rPr lang="en-US" sz="2000" dirty="0" smtClean="0">
                <a:ea typeface="Calibri" panose="020F0502020204030204" pitchFamily="34" charset="0"/>
                <a:cs typeface="Times New Roman" panose="02020603050405020304" pitchFamily="18" charset="0"/>
              </a:rPr>
              <a:t>.”  “Use serial testimony”* or “</a:t>
            </a:r>
            <a:r>
              <a:rPr lang="en-US" sz="2000" dirty="0">
                <a:ea typeface="Calibri" panose="020F0502020204030204" pitchFamily="34" charset="0"/>
                <a:cs typeface="Times New Roman" panose="02020603050405020304" pitchFamily="18" charset="0"/>
              </a:rPr>
              <a:t>Mutual </a:t>
            </a:r>
            <a:r>
              <a:rPr lang="en-US" sz="2000" dirty="0" smtClean="0">
                <a:ea typeface="Calibri" panose="020F0502020204030204" pitchFamily="34" charset="0"/>
                <a:cs typeface="Times New Roman" panose="02020603050405020304" pitchFamily="18" charset="0"/>
              </a:rPr>
              <a:t>invitation”* </a:t>
            </a:r>
          </a:p>
          <a:p>
            <a:pPr marL="342900" marR="0" lvl="0" indent="-342900">
              <a:lnSpc>
                <a:spcPct val="115000"/>
              </a:lnSpc>
              <a:spcBef>
                <a:spcPts val="0"/>
              </a:spcBef>
              <a:spcAft>
                <a:spcPts val="0"/>
              </a:spcAft>
              <a:buFont typeface="Arial" panose="020B0604020202020204" pitchFamily="34" charset="0"/>
              <a:buChar char="•"/>
            </a:pPr>
            <a:r>
              <a:rPr lang="en-US" sz="2000" dirty="0" smtClean="0">
                <a:ea typeface="Calibri" panose="020F0502020204030204" pitchFamily="34" charset="0"/>
                <a:cs typeface="Times New Roman" panose="02020603050405020304" pitchFamily="18" charset="0"/>
              </a:rPr>
              <a:t>Create a list of similarities and differences in </a:t>
            </a:r>
            <a:r>
              <a:rPr lang="en-US" sz="2000" dirty="0">
                <a:ea typeface="Calibri" panose="020F0502020204030204" pitchFamily="34" charset="0"/>
                <a:cs typeface="Times New Roman" panose="02020603050405020304" pitchFamily="18" charset="0"/>
              </a:rPr>
              <a:t>the </a:t>
            </a:r>
            <a:r>
              <a:rPr lang="en-US" sz="2000" dirty="0" smtClean="0">
                <a:ea typeface="Calibri" panose="020F0502020204030204" pitchFamily="34" charset="0"/>
                <a:cs typeface="Times New Roman" panose="02020603050405020304" pitchFamily="18" charset="0"/>
              </a:rPr>
              <a:t>way each of you have </a:t>
            </a:r>
            <a:r>
              <a:rPr lang="en-US" sz="2000" dirty="0">
                <a:ea typeface="Calibri" panose="020F0502020204030204" pitchFamily="34" charset="0"/>
                <a:cs typeface="Times New Roman" panose="02020603050405020304" pitchFamily="18" charset="0"/>
              </a:rPr>
              <a:t>experienced </a:t>
            </a:r>
            <a:r>
              <a:rPr lang="en-US" sz="2000" dirty="0" smtClean="0">
                <a:ea typeface="Calibri" panose="020F0502020204030204" pitchFamily="34" charset="0"/>
                <a:cs typeface="Times New Roman" panose="02020603050405020304" pitchFamily="18" charset="0"/>
              </a:rPr>
              <a:t>research and answered the questions.  How does </a:t>
            </a:r>
            <a:r>
              <a:rPr lang="en-US" sz="2000" dirty="0">
                <a:ea typeface="Calibri" panose="020F0502020204030204" pitchFamily="34" charset="0"/>
                <a:cs typeface="Times New Roman" panose="02020603050405020304" pitchFamily="18" charset="0"/>
              </a:rPr>
              <a:t>your personal experience </a:t>
            </a:r>
            <a:r>
              <a:rPr lang="en-US" sz="2000" dirty="0" smtClean="0">
                <a:ea typeface="Calibri" panose="020F0502020204030204" pitchFamily="34" charset="0"/>
                <a:cs typeface="Times New Roman" panose="02020603050405020304" pitchFamily="18" charset="0"/>
              </a:rPr>
              <a:t>influence your dialog with others?  </a:t>
            </a:r>
            <a:endParaRPr lang="en-US" sz="2000" dirty="0">
              <a:ea typeface="Calibri" panose="020F0502020204030204" pitchFamily="34" charset="0"/>
              <a:cs typeface="Times New Roman" panose="02020603050405020304" pitchFamily="18" charset="0"/>
            </a:endParaRPr>
          </a:p>
        </p:txBody>
      </p:sp>
      <p:sp>
        <p:nvSpPr>
          <p:cNvPr id="6" name="Rectangle 5"/>
          <p:cNvSpPr/>
          <p:nvPr/>
        </p:nvSpPr>
        <p:spPr>
          <a:xfrm>
            <a:off x="1524000" y="5888001"/>
            <a:ext cx="6096000" cy="830997"/>
          </a:xfrm>
          <a:prstGeom prst="rect">
            <a:avLst/>
          </a:prstGeom>
        </p:spPr>
        <p:txBody>
          <a:bodyPr wrap="square">
            <a:spAutoFit/>
          </a:bodyPr>
          <a:lstStyle/>
          <a:p>
            <a:pPr algn="ctr">
              <a:tabLst>
                <a:tab pos="2971800" algn="ctr"/>
                <a:tab pos="5943600" algn="r"/>
              </a:tabLst>
            </a:pPr>
            <a:r>
              <a:rPr lang="en-US" sz="1600" b="1" dirty="0" smtClean="0">
                <a:latin typeface="Calibri" panose="020F0502020204030204" pitchFamily="34" charset="0"/>
                <a:ea typeface="Calibri" panose="020F0502020204030204" pitchFamily="34" charset="0"/>
                <a:cs typeface="Times New Roman" panose="02020603050405020304" pitchFamily="18" charset="0"/>
              </a:rPr>
              <a:t>See </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latin typeface="Calibri" panose="020F0502020204030204" pitchFamily="34" charset="0"/>
                <a:ea typeface="Calibri" panose="020F0502020204030204" pitchFamily="34" charset="0"/>
                <a:cs typeface="Times New Roman" panose="02020603050405020304" pitchFamily="18" charset="0"/>
              </a:rPr>
              <a:t>notes and *session resources.</a:t>
            </a:r>
          </a:p>
          <a:p>
            <a:pPr algn="ctr">
              <a:tabLst>
                <a:tab pos="2971800" algn="ctr"/>
                <a:tab pos="5943600" algn="r"/>
              </a:tabLst>
            </a:pPr>
            <a:r>
              <a:rPr lang="en-US" sz="1600" b="1" dirty="0" smtClean="0">
                <a:latin typeface="Calibri" panose="020F0502020204030204" pitchFamily="34" charset="0"/>
                <a:ea typeface="Calibri" panose="020F0502020204030204" pitchFamily="34" charset="0"/>
                <a:cs typeface="Times New Roman" panose="02020603050405020304" pitchFamily="18" charset="0"/>
              </a:rPr>
              <a:t>Modified from NPS </a:t>
            </a:r>
            <a:r>
              <a:rPr lang="en-US" sz="1600" b="1" dirty="0">
                <a:latin typeface="Calibri" panose="020F0502020204030204" pitchFamily="34" charset="0"/>
                <a:ea typeface="Calibri" panose="020F0502020204030204" pitchFamily="34" charset="0"/>
                <a:cs typeface="Times New Roman" panose="02020603050405020304" pitchFamily="18" charset="0"/>
              </a:rPr>
              <a:t>Interpretive Development Program – </a:t>
            </a:r>
            <a:br>
              <a:rPr lang="en-US" sz="1600" b="1" dirty="0">
                <a:latin typeface="Calibri" panose="020F0502020204030204" pitchFamily="34" charset="0"/>
                <a:ea typeface="Calibri" panose="020F0502020204030204" pitchFamily="34" charset="0"/>
                <a:cs typeface="Times New Roman" panose="02020603050405020304" pitchFamily="18" charset="0"/>
              </a:rPr>
            </a:br>
            <a:r>
              <a:rPr lang="en-US" sz="1600" b="1" dirty="0">
                <a:latin typeface="Calibri" panose="020F0502020204030204" pitchFamily="34" charset="0"/>
                <a:ea typeface="Calibri" panose="020F0502020204030204" pitchFamily="34" charset="0"/>
                <a:cs typeface="Times New Roman" panose="02020603050405020304" pitchFamily="18" charset="0"/>
              </a:rPr>
              <a:t>Professional Standards for Learning and Performance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03872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PERSISTENCEDATA" val="MMPROD_UIPERSISTENCEDATA"/>
  <p:tag name="MMPROD_NEXTUNIQUEID" val="10009"/>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NCg0K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YX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2KrYrdiw2YrYsSDYudmGINin2YTZhdix2YHZgtin2KoiLz4NCgkJPHVpdGV4dCBuYW1lPSJBVFRBQ0hNRU5UX1BSRVZJRVdfV0FSTklOR01TRyIgdmFsdWU9ItmE2Kcg2YrZhdmD2YYg2YHYqtitINin2YTZhdix2YHZgtin2Kog2YHZiiDZhtmF2Lcg2KfZhNmF2LnYp9mK2YbYqS4g2KfZhNix2KzYp9ihINin2LPYqtiu2K/Yp9mFINmG2LTYsSDZhNix2KTZitipINin2YTZhtiq2KfYptisLiIvPg0KCQk8dWl0ZXh0IG5hbWU9IlVOTkFNRURTTElERVRJVExFIiB2YWx1ZT0i2LTYsdmK2K3YqSAlbiIvPg0KCQk8dWl0ZXh0IG5hbWU9IkNPTExBQl9MT0NBTF9QTEFZQkFDS19NU0ciIHZhbHVlPSLZitis2LHZiiDYrdin2YTZitin2Ysg2KrYtNi62YrZhCDYp9mE2YXYrdiq2YjZiSDZhdit2YTZitin2YsuINin2YTYqti52KfZiNmGINmE2Kcg2YrYudmF2YQg2YHZiiDZh9iw2Kcg2KfZhNmI2LbYuS4iLz4NCgkJPHVpdGV4dCBuYW1lPSJDT0xMQUJfTE9DQUxfUExBWUJBQ0tfVElUTEUiIHZhbHVlPSLYqti02LrZitmEINmF2K3ZhNmKIi8+DQoJCTx1aXRleHQgbmFtZT0iQ09MTEFCX0xPQ0FMX1BMQVlCQUNLQlROIiB2YWx1ZT0i2YXZiNin2YHZgiIvPg0KCQk8IS0tIHN1YnN0aXR1dGlvbjogJW4gPT0gc2xpZGUgbnVtYmVyIC0tPg0KCQk8IS0tIHN1YnN0aXR1dGlvbjogJXQgPT0gdG90YWwgc2xpZGUgY291bnQgLS0+DQoJCTx1aXRleHQgbmFtZT0iU0NSVUJCQVJTVEFUVVNfU0xJREVJTkZPIiB2YWx1ZT0i2LTYsdmK2K3YqSAlbiAvICV0IHwgIi8+DQoJCTx1aXRleHQgbmFtZT0iU0NSVUJCQVJTVEFUVVNfU1RPUFBFRCIgdmFsdWU9ItmF2KrZiNmC2YEiLz4NCgkJPHVpdGV4dCBuYW1lPSJTQ1JVQkJBUlNUQVRVU19QTEFZSU5HIiB2YWx1ZT0i2YLZitivINin2YTYqti02LrZitmEIi8+DQoJCTx1aXRleHQgbmFtZT0iU0NSVUJCQVJTVEFUVVNfTk9BVURJTyIgdmFsdWU9ItmE2Kcg2YrZiNis2K8g2LXZiNiqIi8+DQoJCTx1aXRleHQgbmFtZT0iU0NSVUJCQVJTVEFUVVNfVklEUExBWUlORyIgdmFsdWU9Itin2YTZgdmK2K/ZitmIINmC2YrYryDYp9mE2KrYtNi62YrZhCIvPg0KCQk8dWl0ZXh0IG5hbWU9IlNDUlVCQkFSU1RBVFVTX0xPQURJTkciIHZhbHVlPSLZitis2LHZiiDYp9mE2KLZhiDYp9mE2KrYrdmF2YrZhC4uLiIvPg0KCQk8dWl0ZXh0IG5hbWU9IlNDUlVCQkFSU1RBVFVTX0JVRkZFUklORyIgdmFsdWU9ItmK2KzYsdmKINin2YTYotmGINin2YTYqtiu2LLZitmGINin2YTZhdik2YLYqiIvPg0KCQk8dWl0ZXh0IG5hbWU9IlNDUlVCQkFSU1RBVFVTX1FVRVNUSU9OIiB2YWx1ZT0i2KfZhNil2KzYp9io2Kkg2LnZhNmJINin2YTYs9ik2KfZhCIvPg0KCQk8dWl0ZXh0IG5hbWU9IlNDUlVCQkFSU1RBVFVTX1JFVklFV1FVSVoiIHZhbHVlPSLZhdix2KfYrNi52Kkg2KfZhNmF2LPYp9io2YLYqSIvPg0KCQk8IS0tIHN1YnN0aXR1dGlvbjogJW0gPT0gbWludXRlcyByZW1haW5pbmcgLS0+DQoJCTwhLS0gc3Vic3RpdHV0aW9uOiAlcyA9PSBzZWNvbmRzIHJlbWFpbmluZyAtLT4NCgkJPHVpdGV4dCBuYW1lPSJFTEFQU0VEIiB2YWx1ZT0iJW0g2K/Zgtin2KbZgiVzINir2YjYp9mGINmF2KrYqNmC2YrYqSIvPg0KCQk8dWl0ZXh0IG5hbWU9Ik5PVEZPVU5EIiB2YWx1ZT0i2YTZhSDZitmP2LnYq9ixINi52YTZiSDYtNmK2KEiLz4NCgkJPHVpdGV4dCBuYW1lPSJBVFRBQ0hNRU5UUyIgdmFsdWU9Itin2YTZhdix2YHZgtin2KoiLz4NCgkJPCEtLSBzdWJzdGl0dXRpb246ICVwID09IGN1cnJlbnQgc3BlYWtlcidzIHRpdGxlIC0tPg0KCQk8dWl0ZXh0IG5hbWU9IkJJT1dJTl9USVRMRSIgdmFsdWU9Itin2YTYs9mK2LHYqSDYp9mE2LDYp9iq2YrYqTogJXAiLz4NCgkJPHVpdGV4dCBuYW1lPSJCSU9CVE5fVElUTEUiIHZhbHVlPSLYp9mE2LPZitix2Kkg2KfZhNiw2KfYqtmK2KkiLz4NCgkJPHVpdGV4dCBuYW1lPSJESVZJREVSQlROX1RJVExFIiB2YWx1ZT0ifCIvPg0KCQk8dWl0ZXh0IG5hbWU9IkNPTlRBQ1RCVE5fVElUTEUiIHZhbHVlPSLYp9iq2LXYp9mEIi8+DQoJCTx1aXRleHQgbmFtZT0iVEFCX1FVSVoiIHZhbHVlPSLZhdiz2KfYqNmC2KkiLz4NCgkJPHVpdGV4dCBuYW1lPSJUQUJfT1VUTElORSIgdmFsdWU9ItmF2K7Yt9i3Ii8+DQoJCTx1aXRleHQgbmFtZT0iVEFCX1RIVU1CIiB2YWx1ZT0i2YXYtdi62ZHYsdipIi8+DQoJCTx1aXRleHQgbmFtZT0iVEFCX05PVEVTIiB2YWx1ZT0i2YXZhNin2K3YuNin2KoiLz4NCgkJPHVpdGV4dCBuYW1lPSJUQUJfU0VBUkNIIiB2YWx1ZT0i2KjYrdirIi8+DQoJCTx1aXRleHQgbmFtZT0iU0xJREVfSEVBRElORyIgdmFsdWU9Iti52YbZiNin2YYg2KfZhNi02LHZitit2KkgIi8+DQoJCTx1aXRleHQgbmFtZT0iRFVSQVRJT05fSEVBRElORyIgdmFsdWU9ItmF2K/YqSIvPg0KCQk8dWl0ZXh0IG5hbWU9IlNFQVJDSF9IRUFESU5HIiB2YWx1ZT0iOtin2YTYqNit2Ksg2LnZhiDZhti1Ii8+DQoJCTx1aXRleHQgbmFtZT0iVEhVTUJfSEVBRElORyIgdmFsdWU9Iti02LHZitit2KkiLz4NCgkJPHVpdGV4dCBuYW1lPSJUSFVNQl9JTkZPIiB2YWx1ZT0i2LnZhtmI2KfZhi/Zhdiv2Kkg2KfZhNi02LHZitit2KkiLz4NCgkJPHVpdGV4dCBuYW1lPSJBVFRBQ0hOQU1FX0hFQURJTkciIHZhbHVlPSLYp9iz2YUg2KfZhNmF2YTZgSIvPg0KCQk8dWl0ZXh0IG5hbWU9IkFUVEFDSFNJWkVfSEVBRElORyIgdmFsdWU9Itin2YTYrdis2YUiLz4NCgkJPHVpdGV4dCBuYW1lPSJTTElERV9OT1RFUyIgdmFsdWU9ItmF2YTYp9it2LjYp9iqINin2YTYtNix2YrYrdipIi8+DQoJCTx1aXRleHQgbmFtZT0iQ09VUlNFX1NUQVRVUyIgdmFsdWU9Itit2KfZhNipINin2YTZiNit2K/YqSIvPg0KCQk8dWl0ZXh0IG5hbWU9IlBBU1NFRF9TVFJJTkciIHZhbHVlPSLZhtis2KfYrSIvPg0KCQk8dWl0ZXh0IG5hbWU9IkZBSUxFRF9TVFJJTkciIHZhbHVlPSLZgdi02YQiLz4NCgkJPCEtLXF1aXogcG9kIGFuZCBtZXNzYWdlIGJveCB0ZXh0cy0tPg0KCQk8dWl0ZXh0IG5hbWU9IlFVSVpQT0RfUVVJWl9BVFRFTVBUIiB2YWx1ZT0i2LHZgtmFINin2YTZhdit2KfZiNmE2Kkg2YHZiiDYp9mE2YXYs9in2KjZgtipOiIvPg0KCQk8dWl0ZXh0IG5hbWU9IlFVSVpQT0RfUVVJWl9BVFRFTVBUX1ZBTFVFIiB2YWx1ZT0iJW4g2YXZhiAldCIvPg0KCQk8dWl0ZXh0IG5hbWU9IlFVSVpQT0RfUVVJWl9TQ09SRSIgdmFsdWU9IjrYp9mE2K/Ysdis2Kkg2KfZhNmF2LPYrNmE2KkiLz4NCgkJPHVpdGV4dCBuYW1lPSJRVUlaUE9EX1FVSVpfUEFTU1NDT1JFIiB2YWx1ZT0iOtiv2LHYrNipINin2YTZhtis2KfYrSIvPg0KCQk8dWl0ZXh0IG5hbWU9IlFVSVpQT0RfUVVJWl9NQVhTQ09SRSIgdmFsdWU9IjrYp9mE2K/Ysdis2Kkg2KfZhNmC2LXZiNmJIi8+DQoJCTx1aXRleHQgbmFtZT0iUVVJWlBPRF9RVUVTQVRNUFRfU1RSIiB2YWx1ZT0i2KfZhNmF2K3Yp9mI2YTYqSAlbiDZhdmGICV0Ii8+DQoJCTx1aXRleHQgbmFtZT0iUVVJWlBPRF9RVUVTVFlQRV9TVFIiIHZhbHVlPSLYp9mE2YbZiNi5OiAlcyIvPg0KCQk8dWl0ZXh0IG5hbWU9IlFVSVpQT0RfUVVFU1RZUEVfR1JEIiB2YWx1ZT0i2KrZhSDYqti12K3Zitit2YciLz4NCgkJPHVpdGV4dCBuYW1lPSJRVUlaUE9EX1FVRVNUWVBFX1NWWSIgdmFsdWU9Itin2LPYqti32YTYp9i5Ii8+DQoJCTx1aXRleHQgbmFtZT0iUVVJWlBPRF9RVUlaQVRNUFRfSU5GIiB2YWx1ZT0i2YTYpyDZhtmH2KfYptmKIi8+DQoJCTx1aXRleHQgbmFtZT0iUVVJWlBPRF9RVUVTQVRNUFRfSU5GIiB2YWx1ZT0i2YTYpyDZhtmH2KfYptmKIi8+DQoJCTx1aXRleHQgbmFtZT0iV0FSTklOR01TR19ZRVNTVFJJTkciIHZhbHVlPSLZhti52YUiLz4NCgkJPHVpdGV4dCBuYW1lPSJXQVJOSU5HTVNHX05PU1RSSU5HIiB2YWx1ZT0i2YTYpyIvPg0KCQk8dWl0ZXh0IG5hbWU9IldBUk5JTkdNU0dfVElUTEVTVFJJTkciIHZhbHVlPSLYqtit2LDZitixINi52YYg2KfZhNiq2YbZgtmEINmB2Yog2KfZhNmF2LPYp9io2YLYqSIvPg0KCQk8dWl0ZXh0IG5hbWU9IldBUk5JTkdNU0dfTVNHU1RSSU5HIiB2YWx1ZT0i2YfZhtin2YMg2KPYs9im2YTYqSDZhNmFINiq2KrZhSDYp9mE2KXYrNin2KjYqSDYudmE2YrZh9inINmB2Yog2KfZhNmF2LPYp9io2YLYqS4g2KfZhNmG2YLYsSDYudmE2Ykg2YbYudmFINiz2YrYrtix2KzZgyDZhdmGINin2YTZhdiz2KfYqNmC2KkuINin2YbZgtixINmE2Kcg2YTZhdiq2KfYqNi52Kkg2KfZhNmF2LPYp9io2YLYqS4iLz4NCgkJPHVpdGV4dCBuYW1lPSJJTkZPUk1BVElPTl9IMjY0X0ZMQVNIUExBWUVSIiB2YWx1ZT0i2YbYs9iu2KkgRmxhc2ggUGxheWVyICDYp9mE2YXYq9io2KrYqSDYrdin2YTZitin2Ysg2LnZhNmJINis2YfYp9iy2YMg2YTYpyDYqtiv2LnZhSDZh9iw2Kcg2KfZhNmB2YrYr9mK2YguINin2YbZgtixINi52YTZiSDZhdmG2LfZgtipINin2YTZgdmK2K/ZitmIINmE2KrZhtiy2YrZhCDYo9it2K/YqyDZhtiz2K7YqSDZhdmG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2KXYuNmH2KfYsSDYp9mE2LTYsdmK2Lcg2KfZhNis2KfZhtio2Yog2YTZhNmF2LTYp9ix2YPZitmGIi8+DQoJCTx1aXRleHQgbmFtZT0iTVVURSIgdmFsdWU9Iti12KfZhdiqIi8+DQoJCTx1aXRleHQgbmFtZT0iRE9DV1JBUF9USVRMRSIgdmFsdWU9Itin2YTZhdmE2YHYp9iqINin2YTZhdix2YHZgtipINmB2YogUHJlc2VudGVyIi8+DQoJCTx1aXRleHQgbmFtZT0iRE9DV1JBUF9NU0ciIHZhbHVlPSLYp9mE2K3Zgdi4INmB2Yog2KzZh9in2LIg2KfZhNmD2YXYqNmK2YjYqtixIi8+DQoJCTx1aXRleHQgbmFtZT0iRE9DV1JBUF9QUk9NUFQiIHZhbHVlPSLYp9mG2YLYsSDZh9mG2Kcg2YTZhNiq2YbYstmK2Y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V2FybnVuZyBiZWltIMOWZmZuZW4gdm9uIEFubGFnZW4iLz4NCgkJPHVpdGV4dCBuYW1lPSJBVFRBQ0hNRU5UX1BSRVZJRVdfV0FSTklOR01TRyIgdmFsdWU9IkFuaMOkbmdlIGvDtm5uZW4gbmljaHQgaW0gVm9yc2NoYXUtTW9kdXMgZ2XDtmZmbmV0IHdlcmRlbi4gVmVyd2VuZGVuIFNpZSDigJ5WZXLDtmZmZW50bGljaGVu4oCcLCB1bSBkaWUgRXJnZWJuaXNzZSBhbnp1emVpZ2VuLiIvPg0KCQk8dWl0ZXh0IG5hbWU9IkNPTExBQl9MT0NBTF9QTEFZQkFDS19NU0ciIHZhbHVlPSJJbmhhbHQgd2lyZCBsb2thbCBnZXNwaWVsdC4gWnVzYW1tZW5hcmJlaXQgZnVua3Rpb25pZXJ0IGluIGRpZXNlbSBNb2R1cyBuaWNodC4iLz4NCgkJPHVpdGV4dCBuYW1lPSJDT0xMQUJfTE9DQUxfUExBWUJBQ0tfVElUTEUiIHZhbHVlPSJMb2thbGUgV2llZGVyZ2FiZSIvPg0KCQk8dWl0ZXh0IG5hbWU9IkNPTExBQl9MT0NBTF9QTEFZQkFDS0JUTiIgdmFsdWU9Ik9LIi8+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NCg0K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mVydGlzc2VtZW50IGNvbmNlcm5hbnQgbGEgcGnDqGNlIGpvaW50ZSIvPg0KCQk8dWl0ZXh0IG5hbWU9IkFUVEFDSE1FTlRfUFJFVklFV19XQVJOSU5HTVNHIiB2YWx1ZT0iTGVzIHBpw6hjZXMgam9pbnRlcyBuZSBwZXV2ZW50IHBhcyDDqnRyZSBvdXZlcnRlcyBlbiBtb2RlIEFwZXLDp3UuIFV0aWxpc2V6IGxhIHB1YmxpY2F0aW9uIHBvdXIgYWZmaWNoZXIgbGVzIHLDqXN1bHRhdHMuIi8+DQoJCTx1aXRleHQgbmFtZT0iQ09MTEFCX0xPQ0FMX1BMQVlCQUNLX01TRyIgdmFsdWU9IkxlIGNvbnRlbnUgZXN0IGx1IGxvY2FsZW1lbnQuIExhIGNvbGxhYm9yYXRpb24gbuKAmWVzdCBwYXMgcHJpc2UgZW4gY2hhcmdlIHBvdXIgY2UgbW9kZS4iLz4NCgkJPHVpdGV4dCBuYW1lPSJDT0xMQUJfTE9DQUxfUExBWUJBQ0tfVElUTEUiIHZhbHVlPSJMZWN0dXJlIGxvY2FsZSIvPg0KCQk8dWl0ZXh0IG5hbWU9IkNPTExBQl9MT0NBTF9QTEFZQkFDS0JUTiIgdmFsdWU9Ik9rIi8+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ua3u+S7mOODleOCoeOCpOODq+itpuWRiiIvPg0KCQk8dWl0ZXh0IG5hbWU9IkFUVEFDSE1FTlRfUFJFVklFV19XQVJOSU5HTVNHIiB2YWx1ZT0i5re75LuY44OV44Kh44Kk44Or44Gv44OX44Os44OT44Ol44O844Oi44O844OJ44Gn44Gv6ZaL44GN44G+44Gb44KT44CC44OR44OW44Oq44OD44K344Ol44KS5L2/55So44GX44Gm57WQ5p6c44KS6KGo56S644GX44Gm44GP44Gg44GV44GE44CCIi8+DQoJCTx1aXRleHQgbmFtZT0iQ09MTEFCX0xPQ0FMX1BMQVlCQUNLX01TRyIgdmFsdWU9IuOCs+ODs+ODhuODs+ODhOOBr+ODreODvOOCq+ODq+OBp+WGjeeUn+OBleOCjOOBpuOBhOOBvuOBmeOAguOBk+OBruODouODvOODieOBp+OBr+WFseWQjOS9nOalreOBp+OBjeOBvuOBm+OCk+OAgiIvPg0KCQk8dWl0ZXh0IG5hbWU9IkNPTExBQl9MT0NBTF9QTEFZQkFDS19USVRMRSIgdmFsdWU9IuODreODvOOCq+ODq+WGjeeUnyIvPg0KCQk8dWl0ZXh0IG5hbWU9IkNPTExBQl9MT0NBTF9QTEFZQkFDS0JUTiIgdmFsdWU9Ik9LIi8+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x1aXRleHQgbmFtZT0iQ09VUlNFX1NUQVRVUyIgdmFsdWU9IuODouOCuOODpeODvOODq+OCueODhuODvOOCv+OCuSIvPg0KCQk8dWl0ZXh0IG5hbWU9IlBBU1NFRF9TVFJJTkciIHZhbHVlPSLlkIjmoLwiLz4NCgkJPHVpdGV4dCBuYW1lPSJGQUlMRURfU1RSSU5HIiB2YWx1ZT0i5LiN5ZCI5qC8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g0KDQo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7LKo67aAIO2MjOydvCDqsr3qs6AiLz4NCgkJPHVpdGV4dCBuYW1lPSJBVFRBQ0hNRU5UX1BSRVZJRVdfV0FSTklOR01TRyIgdmFsdWU9IuuvuOumrOuztOq4sCDrqqjrk5zsl5DshJzripQg7LKo67aAIO2MjOydvOydtCDsl7Trpqzsp4Ag7JWK7Iq164uI64ukLiDqsrDqs7zrpbwg67O066Ck66m0IOqyjOyLnCDquLDriqXsnYQg7IKs7Jqp7ZWY7Iut7Iuc7JikLiIvPg0KCQk8dWl0ZXh0IG5hbWU9IkNPTExBQl9MT0NBTF9QTEFZQkFDS19NU0ciIHZhbHVlPSLsvZjthZDtirjqsIAg66Gc7Lus7JeQ7IScIOyerOyDnSDspJHsnoXri4jri6QuIOydtCDrqqjrk5zsl5DshJzripQg6rO164+ZIOyekeyXheydhCDsiJjtlontlaAg7IiYIOyXhuyKteuLiOuLpC4iLz4NCgkJPHVpdGV4dCBuYW1lPSJDT0xMQUJfTE9DQUxfUExBWUJBQ0tfVElUTEUiIHZhbHVlPSLroZzsu6wg7J6s7IOdIi8+DQoJCTx1aXRleHQgbmFtZT0iQ09MTEFCX0xPQ0FMX1BMQVlCQUNLQlROIiB2YWx1ZT0i7ZmV7J24Ii8+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g0KDQr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aXNvIGRlIGFyY2hpdm8gYWRqdW50byIvPg0KCQk8dWl0ZXh0IG5hbWU9IkFUVEFDSE1FTlRfUFJFVklFV19XQVJOSU5HTVNHIiB2YWx1ZT0iTm8gZXMgcG9zaWJsZSBhYnJpciBsb3MgYXJjaGl2b3MgYWRqdW50b3MgZW4gZWwgbW9kbyBkZSBwcmV2aXN1YWxpemFjacOzbi4gVXNlIFB1YmxpY2FyIHBhcmEgdmVyIGxvcyByZXN1bHRhZG9zLiIvPg0KCQk8dWl0ZXh0IG5hbWU9IkNPTExBQl9MT0NBTF9QTEFZQkFDS19NU0ciIHZhbHVlPSJFbCBjb250ZW5pZG8gc2UgZXN0w6EgcmVwcm9kdWNpZW5kbyBsb2NhbG1lbnRlLiBMYSBjb2xhYm9yYWNpw7NuIG5vIGZ1bmNpb25hIGVuIGVzdGUgbW9kby4iLz4NCgkJPHVpdGV4dCBuYW1lPSJDT0xMQUJfTE9DQUxfUExBWUJBQ0tfVElUTEUiIHZhbHVlPSJSZXByb2R1Y2Npw7NuIGxvY2FsIi8+DQoJCTx1aXRleHQgbmFtZT0iQ09MTEFCX0xPQ0FMX1BMQVlCQUNLQlROIiB2YWx1ZT0iT2siLz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NCg0K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k11ZG8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mlzbyBkZSBhbmV4byIvPg0KCQk8dWl0ZXh0IG5hbWU9IkFUVEFDSE1FTlRfUFJFVklFV19XQVJOSU5HTVNHIiB2YWx1ZT0iT3MgYW5leG9zIG7Do28gc8OjbyBhYmVydG9zIG5vIG1vZG8gZGUgVmlzdWFsaXphw6fDo28uIFVzZSBvIGNvbWFuZG8gZGUgcHVibGljYcOnw6NvIHBhcmEgdmVyIG9zIHJlc3VsdGFkb3MuIi8+DQoJCTx1aXRleHQgbmFtZT0iQ09MTEFCX0xPQ0FMX1BMQVlCQUNLX01TRyIgdmFsdWU9Ik8gY29udGXDumRvIGVzdMOhIHNlbmRvIHJlcHJvZHV6aWRvIGxvY2FsbWVudGUuQSBjb2xhYm9yYcOnw6NvIG7Do28gZnVuY2lvbmEgbmVzdGUgbW9kby4iLz4NCgkJPHVpdGV4dCBuYW1lPSJDT0xMQUJfTE9DQUxfUExBWUJBQ0tfVElUTEUiIHZhbHVlPSJSZXByb2R1w6fDo28gbG9jYWwiLz4NCgkJPHVpdGV4dCBuYW1lPSJDT0xMQUJfTE9DQUxfUExBWUJBQ0tCVE4iIHZhbHVlPSJPayIv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VU5OQU1FRFNMSURFVElUTEUiIHZhbHVlPSJEaWFwb3NpdGl2YS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RGlhICVu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5cbiBDb2xsYWJvcmF0aW9uIGRvZXMgbm90IHdvcmsgaW4gdGhpcyBtb2RlIi8+DQoJCTx1aXRleHQgbmFtZT0iQ09MTEFCX0xPQ0FMX1BMQVlCQUNLX1RJVExFIiB2YWx1ZT0iTG9jYWwgUGxheWJhY2siLz4NCgkJPHVpdGV4dCBuYW1lPSJDT0xMQUJfTE9DQUxfUExBWUJBQ0tCVE4iIHZhbHVlPSJPayIv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0KHQu9Cw0LnQtC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MMPROD_UIDATA" val="&lt;database version=&quot;11.0&quot;&gt;&lt;object type=&quot;1&quot; unique_id=&quot;10001&quot;&gt;&lt;property id=&quot;20141&quot; value=&quot;Gosselin and Bonnstetter SCITS May 2016&quot;/&gt;&lt;property id=&quot;20148&quot; value=&quot;5&quot;/&gt;&lt;property id=&quot;20184&quot; value=&quot;7&quot;/&gt;&lt;property id=&quot;20224&quot; value=&quot;C:\Users\dgosselin2\Desktop\Presentation&quot;/&gt;&lt;property id=&quot;20250&quot; value=&quot;0&quot;/&gt;&lt;property id=&quot;20251&quot; value=&quot;0&quot;/&gt;&lt;property id=&quot;20259&quot; value=&quot;0&quot;/&gt;&lt;property id=&quot;20263&quot; value=&quot;3&quot;/&gt;&lt;property id=&quot;20264&quot; value=&quot;1&quot;/&gt;&lt;object type=&quot;2&quot; unique_id=&quot;10002&quot;&gt;&lt;object type=&quot;3&quot; unique_id=&quot;11075&quot;&gt;&lt;property id=&quot;20148&quot; value=&quot;5&quot;/&gt;&lt;property id=&quot;20300&quot; value=&quot;Slide 12&quot;/&gt;&lt;property id=&quot;20307&quot; value=&quot;507&quot;/&gt;&lt;/object&gt;&lt;object type=&quot;3&quot; unique_id=&quot;12072&quot;&gt;&lt;property id=&quot;20148&quot; value=&quot;5&quot;/&gt;&lt;property id=&quot;20300&quot; value=&quot;Slide 4&quot;/&gt;&lt;property id=&quot;20307&quot; value=&quot;518&quot;/&gt;&lt;/object&gt;&lt;object type=&quot;3&quot; unique_id=&quot;15221&quot;&gt;&lt;property id=&quot;20148&quot; value=&quot;5&quot;/&gt;&lt;property id=&quot;20300&quot; value=&quot;Slide 1 - &amp;quot;Everyone Is Not Like You:  Knowledge Sharing and the Team Environment   Dave Gosselin  Director Environmental Studi&quot;/&gt;&lt;property id=&quot;20307&quot; value=&quot;548&quot;/&gt;&lt;/object&gt;&lt;object type=&quot;3&quot; unique_id=&quot;15510&quot;&gt;&lt;property id=&quot;20148&quot; value=&quot;5&quot;/&gt;&lt;property id=&quot;20300&quot; value=&quot;Slide 2&quot;/&gt;&lt;property id=&quot;20307&quot; value=&quot;551&quot;/&gt;&lt;/object&gt;&lt;object type=&quot;3&quot; unique_id=&quot;15887&quot;&gt;&lt;property id=&quot;20148&quot; value=&quot;5&quot;/&gt;&lt;property id=&quot;20300&quot; value=&quot;Slide 6 - &amp;quot;Structured Dialogue &amp;quot;&quot;/&gt;&lt;property id=&quot;20307&quot; value=&quot;552&quot;/&gt;&lt;/object&gt;&lt;object type=&quot;3&quot; unique_id=&quot;20501&quot;&gt;&lt;property id=&quot;20148&quot; value=&quot;5&quot;/&gt;&lt;property id=&quot;20300&quot; value=&quot;Slide 5 - &amp;quot;Introduction: Cultivating Collaborations in Scientific Endeavors – Michael O’Rourke &amp;quot;&quot;/&gt;&lt;property id=&quot;20307&quot; value=&quot;578&quot;/&gt;&lt;/object&gt;&lt;object type=&quot;3&quot; unique_id=&quot;21175&quot;&gt;&lt;property id=&quot;20148&quot; value=&quot;5&quot;/&gt;&lt;property id=&quot;20300&quot; value=&quot;Slide 3&quot;/&gt;&lt;property id=&quot;20307&quot; value=&quot;583&quot;/&gt;&lt;/object&gt;&lt;object type=&quot;3&quot; unique_id=&quot;21176&quot;&gt;&lt;property id=&quot;20148&quot; value=&quot;5&quot;/&gt;&lt;property id=&quot;20300&quot; value=&quot;Slide 7&quot;/&gt;&lt;property id=&quot;20307&quot; value=&quot;581&quot;/&gt;&lt;/object&gt;&lt;object type=&quot;3&quot; unique_id=&quot;21177&quot;&gt;&lt;property id=&quot;20148&quot; value=&quot;5&quot;/&gt;&lt;property id=&quot;20300&quot; value=&quot;Slide 8 - &amp;quot;Complete the  Questionnaire (30 minutes)&amp;quot;&quot;/&gt;&lt;property id=&quot;20307&quot; value=&quot;580&quot;/&gt;&lt;/object&gt;&lt;object type=&quot;3&quot; unique_id=&quot;21178&quot;&gt;&lt;property id=&quot;20148&quot; value=&quot;5&quot;/&gt;&lt;property id=&quot;20300&quot; value=&quot;Slide 9 - &amp;quot;Small Group Dialogue (60 min)&amp;quot;&quot;/&gt;&lt;property id=&quot;20307&quot; value=&quot;582&quot;/&gt;&lt;/object&gt;&lt;object type=&quot;3&quot; unique_id=&quot;21179&quot;&gt;&lt;property id=&quot;20148&quot; value=&quot;5&quot;/&gt;&lt;property id=&quot;20300&quot; value=&quot;Slide 10 - &amp;quot;Large Group Debrief (30 min)&amp;quot;&quot;/&gt;&lt;property id=&quot;20307&quot; value=&quot;585&quot;/&gt;&lt;/object&gt;&lt;object type=&quot;3&quot; unique_id=&quot;21180&quot;&gt;&lt;property id=&quot;20148&quot; value=&quot;5&quot;/&gt;&lt;property id=&quot;20300&quot; value=&quot;Slide 11 - &amp;quot;Small Group Dialogue (20 min)&amp;quot;&quot;/&gt;&lt;property id=&quot;20307&quot; value=&quot;586&quot;/&gt;&lt;/object&gt;&lt;/object&gt;&lt;object type=&quot;8&quot; unique_id=&quot;10074&quot;&gt;&lt;/object&gt;&lt;object type=&quot;10&quot; unique_id=&quot;10371&quot;&gt;&lt;object type=&quot;11&quot; unique_id=&quot;10372&quot;&gt;&lt;/object&gt;&lt;/object&gt;&lt;object type=&quot;4&quot; unique_id=&quot;10373&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HTML_SHAPEINFO" val="&lt;SlideThumbPath val=&quot;Slide1.PNG&quot;/&gt;"/>
</p:tagLst>
</file>

<file path=ppt/tags/tag3.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dgosselin2\Desktop\Presentation\data\asimages\{7106F90F-FFE8-4D25-BF9F-D7C346A03C2B}_1.png&quot;/&gt;&lt;left val=&quot;6&quot;/&gt;&lt;top val=&quot;124&quot;/&gt;&lt;width val=&quot;699&quot;/&gt;&lt;height val=&quot;378&quot;/&gt;&lt;hasText val=&quot;1&quot;/&gt;&lt;/Image&gt;&lt;/ThreeDShapeInfo&gt;"/>
  <p:tag name="PRESENTER_SHAPETEXTINFO" val="&lt;ShapeTextInfo&gt;&lt;TableIndex row=&quot;-1&quot; col=&quot;-1&quot;&gt;&lt;linesCount val=&quot;11&quot;/&gt;&lt;lineCharCount val=&quot;44&quot;/&gt;&lt;lineCharCount val=&quot;44&quot;/&gt;&lt;lineCharCount val=&quot;43&quot;/&gt;&lt;lineCharCount val=&quot;1&quot;/&gt;&lt;lineCharCount val=&quot;24&quot;/&gt;&lt;lineCharCount val=&quot;22&quot;/&gt;&lt;lineCharCount val=&quot;31&quot;/&gt;&lt;lineCharCount val=&quot;1&quot;/&gt;&lt;lineCharCount val=&quot;55&quot;/&gt;&lt;lineCharCount val=&quot;49&quot;/&gt;&lt;lineCharCount val=&quot;3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HTML_SHAPEINFO" val="&lt;SlideThumbPath val=&quot;Slide3.PNG&quot;/&gt;"/>
</p:tagLst>
</file>

<file path=ppt/tags/tag5.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dgosselin2\Desktop\Presentation\data\asimages\{F0B6224D-984A-4FCE-9FAD-38003A471459}_3.png&quot;/&gt;&lt;left val=&quot;189&quot;/&gt;&lt;top val=&quot;2&quot;/&gt;&lt;width val=&quot;423&quot;/&gt;&lt;height val=&quot;120&quot;/&gt;&lt;hasText val=&quot;1&quot;/&gt;&lt;/Image&gt;&lt;/ThreeDShapeInfo&gt;"/>
  <p:tag name="PRESENTER_SHAPETEXTINFO" val="&lt;ShapeTextInfo&gt;&lt;TableIndex row=&quot;-1&quot; col=&quot;-1&quot;&gt;&lt;linesCount val=&quot;2&quot;/&gt;&lt;lineCharCount val=&quot;24&quot;/&gt;&lt;lineCharCount val=&quot;24&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HTML_SHAPEINFO" val="&lt;SlideThumbPath val=&quot;Slide1.PNG&quot;/&gt;"/>
</p:tagLst>
</file>

<file path=ppt/theme/theme1.xml><?xml version="1.0" encoding="utf-8"?>
<a:theme xmlns:a="http://schemas.openxmlformats.org/drawingml/2006/main" name="SNR 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NR 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NR 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NR 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Custom 8">
      <a:dk1>
        <a:srgbClr val="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B0F0"/>
      </a:hlink>
      <a:folHlink>
        <a:srgbClr val="0000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SNR 1</Template>
  <TotalTime>9623</TotalTime>
  <Words>1281</Words>
  <Application>Microsoft Office PowerPoint</Application>
  <PresentationFormat>On-screen Show (4:3)</PresentationFormat>
  <Paragraphs>90</Paragraphs>
  <Slides>12</Slides>
  <Notes>12</Notes>
  <HiddenSlides>0</HiddenSlides>
  <MMClips>0</MMClips>
  <ScaleCrop>false</ScaleCrop>
  <HeadingPairs>
    <vt:vector size="8" baseType="variant">
      <vt:variant>
        <vt:lpstr>Fonts Used</vt:lpstr>
      </vt:variant>
      <vt:variant>
        <vt:i4>9</vt:i4>
      </vt:variant>
      <vt:variant>
        <vt:lpstr>Theme</vt:lpstr>
      </vt:variant>
      <vt:variant>
        <vt:i4>5</vt:i4>
      </vt:variant>
      <vt:variant>
        <vt:lpstr>Embedded OLE Servers</vt:lpstr>
      </vt:variant>
      <vt:variant>
        <vt:i4>1</vt:i4>
      </vt:variant>
      <vt:variant>
        <vt:lpstr>Slide Titles</vt:lpstr>
      </vt:variant>
      <vt:variant>
        <vt:i4>12</vt:i4>
      </vt:variant>
    </vt:vector>
  </HeadingPairs>
  <TitlesOfParts>
    <vt:vector size="27" baseType="lpstr">
      <vt:lpstr>Arial</vt:lpstr>
      <vt:lpstr>Calibri</vt:lpstr>
      <vt:lpstr>Calibri Light</vt:lpstr>
      <vt:lpstr>Cambria</vt:lpstr>
      <vt:lpstr>Minion</vt:lpstr>
      <vt:lpstr>Symbol</vt:lpstr>
      <vt:lpstr>Tahoma</vt:lpstr>
      <vt:lpstr>Times New Roman</vt:lpstr>
      <vt:lpstr>URWGroteskT</vt:lpstr>
      <vt:lpstr>SNR 1</vt:lpstr>
      <vt:lpstr>1_SNR 1</vt:lpstr>
      <vt:lpstr>2_SNR 1</vt:lpstr>
      <vt:lpstr>3_SNR 1</vt:lpstr>
      <vt:lpstr>Office Theme</vt:lpstr>
      <vt:lpstr>Drawing</vt:lpstr>
      <vt:lpstr>Everyone Is Not Like You:  Knowledge Sharing and the Team Environment   Dave Gosselin  Director Environmental Studies University of Nebraska-Lincoln</vt:lpstr>
      <vt:lpstr>PowerPoint Presentation</vt:lpstr>
      <vt:lpstr>PowerPoint Presentation</vt:lpstr>
      <vt:lpstr>PowerPoint Presentation</vt:lpstr>
      <vt:lpstr>Introduction: Cultivating Collaborations in Scientific Endeavors – Michael O’Rourke </vt:lpstr>
      <vt:lpstr>Structured Dialogue </vt:lpstr>
      <vt:lpstr>PowerPoint Presentation</vt:lpstr>
      <vt:lpstr>Complete the  Questionnaire (30 minutes)</vt:lpstr>
      <vt:lpstr>Small Group Dialogue (60 min)</vt:lpstr>
      <vt:lpstr>Large Group Debrief (30 min)</vt:lpstr>
      <vt:lpstr>Small Group Dialogue (20 min)</vt:lpstr>
      <vt:lpstr>PowerPoint Presentation</vt:lpstr>
    </vt:vector>
  </TitlesOfParts>
  <Company>Univ of Nebraska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SNR</dc:creator>
  <cp:lastModifiedBy>David Gosselin</cp:lastModifiedBy>
  <cp:revision>480</cp:revision>
  <cp:lastPrinted>2017-01-23T21:30:09Z</cp:lastPrinted>
  <dcterms:created xsi:type="dcterms:W3CDTF">2013-03-11T22:06:12Z</dcterms:created>
  <dcterms:modified xsi:type="dcterms:W3CDTF">2017-03-22T12:44:09Z</dcterms:modified>
</cp:coreProperties>
</file>